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charts/colors6.xml" ContentType="application/vnd.ms-office.chartcolorstyl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rts/style11.xml" ContentType="application/vnd.ms-office.chartstyl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tableStyles.xml" ContentType="application/vnd.openxmlformats-officedocument.presentationml.tableStyles+xml"/>
  <Override PartName="/ppt/charts/colors12.xml" ContentType="application/vnd.ms-office.chartcolor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style5.xml" ContentType="application/vnd.ms-office.chartstyl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charts/chart29.xml" ContentType="application/vnd.openxmlformats-officedocument.drawingml.chart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olors7.xml" ContentType="application/vnd.ms-office.chartcolorstyle+xml"/>
  <Override PartName="/ppt/charts/style12.xml" ContentType="application/vnd.ms-office.chartstyle+xml"/>
  <Override PartName="/ppt/charts/colors1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13.xml" ContentType="application/vnd.ms-office.chartcolorstyl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charts/style6.xml" ContentType="application/vnd.ms-office.chartstyle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charts/style17.xml" ContentType="application/vnd.ms-office.chartstyle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charts/chart19.xml" ContentType="application/vnd.openxmlformats-officedocument.drawingml.chart+xml"/>
  <Override PartName="/ppt/charts/style13.xml" ContentType="application/vnd.ms-office.chart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charts/chart26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charts/style7.xml" ContentType="application/vnd.ms-office.chartstyle+xml"/>
  <Override PartName="/ppt/charts/colors10.xml" ContentType="application/vnd.ms-office.chartcolorstyle+xml"/>
  <Override PartName="/ppt/slideMasters/slideMaster6.xml" ContentType="application/vnd.openxmlformats-officedocument.presentationml.slideMaster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style14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charts/chart27.xml" ContentType="application/vnd.openxmlformats-officedocument.drawingml.char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olors15.xml" ContentType="application/vnd.ms-office.chartcolorstyle+xml"/>
  <Override PartName="/ppt/charts/colors5.xml" ContentType="application/vnd.ms-office.chartcolorstyle+xml"/>
  <Override PartName="/ppt/charts/style10.xml" ContentType="application/vnd.ms-office.chart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charts/chart23.xml" ContentType="application/vnd.openxmlformats-officedocument.drawingml.char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olors11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charts/style4.xml" ContentType="application/vnd.ms-office.chartstyle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diagrams/drawing2.xml" ContentType="application/vnd.ms-office.drawingml.diagramDrawing+xml"/>
  <Override PartName="/ppt/charts/style15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charts/chart17.xml" ContentType="application/vnd.openxmlformats-officedocument.drawingml.chart+xml"/>
  <Override PartName="/ppt/charts/colors16.xml" ContentType="application/vnd.ms-office.chartcolorstyle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  <p:sldMasterId id="2147483712" r:id="rId3"/>
    <p:sldMasterId id="2147483725" r:id="rId4"/>
    <p:sldMasterId id="2147483738" r:id="rId5"/>
    <p:sldMasterId id="2147483751" r:id="rId6"/>
  </p:sldMasterIdLst>
  <p:notesMasterIdLst>
    <p:notesMasterId r:id="rId59"/>
  </p:notesMasterIdLst>
  <p:sldIdLst>
    <p:sldId id="261" r:id="rId7"/>
    <p:sldId id="263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262" r:id="rId5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P\AppData\Local\Microsoft\Windows\INetCache\Content.Outlook\W86BJERL\Che&#322;mek_diagnoza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BartoszK\Desktop\Bartek\Rewitalizacja\Rewitalizacja%20Che&#322;mek\Ankieta%20I\wyniki-zbiorcze-ankieta-dla-mieszkancow-miasta-chelmek_BK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BartoszK\Desktop\Bartek\Rewitalizacja\Rewitalizacja%20Che&#322;mek\Ankieta%20I\wyniki-zbiorcze-ankieta-dla-mieszkancow-solectwa-gorzow_popr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BartoszK\Desktop\Bartek\Rewitalizacja\Rewitalizacja%20Che&#322;mek\Ankieta%20I\wyniki-zbiorcze-ankieta-dla-mieszkancow-solectwa-bobrek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BartoszK\Desktop\Bartek\Rewitalizacja\Rewitalizacja%20Che&#322;mek\Ankieta%20I\wyniki-zbiorcze-ankieta-dla-mieszkancow-solectwa-gorzow_pop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BartoszK\Desktop\Bartek\Rewitalizacja\Rewitalizacja%20Che&#322;mek\Ankieta%20I\wyniki-zbiorcze-ankieta-dla-mieszkancow-solectwa-bobrek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BartoszK\Desktop\Bartek\Rewitalizacja\Rewitalizacja%20Che&#322;mek\Ankieta%20I\wyniki-zbiorcze-ankieta-dla-mieszkancow-solectwa-gorzow_popr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C:\Users\BartoszK\Desktop\Bartek\Rewitalizacja\Rewitalizacja%20Che&#322;mek\Ankieta%20I\wyniki-zbiorcze-ankieta-dla-mieszkancow-solectwa-gorzow_popr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C:\Users\BartoszK\Desktop\Bartek\Rewitalizacja\Rewitalizacja%20Che&#322;mek\Ankieta%20I\wyniki-zbiorcze-ankieta-dla-mieszkancow-solectwa-bobrek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C:\Users\BartoszK\Desktop\Bartek\Rewitalizacja\Rewitalizacja%20Che&#322;mek\Ankieta%20I\wyniki-zbiorcze-ankieta-dla-mieszkancow-solectwa-gorzow_pop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toszK\Desktop\Rewitalizacja_Che&#322;mek\Che&#322;mek_diagnoz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PODSTAWOWE!$A$14</c:f>
              <c:strCache>
                <c:ptCount val="1"/>
                <c:pt idx="0">
                  <c:v>Chełmek - miasto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PODSTAWOWE!$C$4:$G$4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PODSTAWOWE!$C$14:$G$14</c:f>
              <c:numCache>
                <c:formatCode>General</c:formatCode>
                <c:ptCount val="5"/>
                <c:pt idx="0">
                  <c:v>9246</c:v>
                </c:pt>
                <c:pt idx="1">
                  <c:v>9244</c:v>
                </c:pt>
                <c:pt idx="2">
                  <c:v>9216</c:v>
                </c:pt>
                <c:pt idx="3">
                  <c:v>9168</c:v>
                </c:pt>
                <c:pt idx="4">
                  <c:v>9198</c:v>
                </c:pt>
              </c:numCache>
            </c:numRef>
          </c:val>
        </c:ser>
        <c:ser>
          <c:idx val="1"/>
          <c:order val="1"/>
          <c:tx>
            <c:strRef>
              <c:f>PODSTAWOWE!$A$15</c:f>
              <c:strCache>
                <c:ptCount val="1"/>
                <c:pt idx="0">
                  <c:v>Chełmek - obszar wiejski 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PODSTAWOWE!$C$4:$G$4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PODSTAWOWE!$C$15:$G$15</c:f>
              <c:numCache>
                <c:formatCode>General</c:formatCode>
                <c:ptCount val="5"/>
                <c:pt idx="0">
                  <c:v>3822</c:v>
                </c:pt>
                <c:pt idx="1">
                  <c:v>3855</c:v>
                </c:pt>
                <c:pt idx="2">
                  <c:v>3870</c:v>
                </c:pt>
                <c:pt idx="3">
                  <c:v>3859</c:v>
                </c:pt>
                <c:pt idx="4">
                  <c:v>3886</c:v>
                </c:pt>
              </c:numCache>
            </c:numRef>
          </c:val>
        </c:ser>
        <c:dLbls/>
        <c:axId val="104641280"/>
        <c:axId val="104642816"/>
      </c:barChart>
      <c:catAx>
        <c:axId val="104641280"/>
        <c:scaling>
          <c:orientation val="minMax"/>
        </c:scaling>
        <c:axPos val="b"/>
        <c:numFmt formatCode="General" sourceLinked="1"/>
        <c:tickLblPos val="nextTo"/>
        <c:crossAx val="104642816"/>
        <c:crosses val="autoZero"/>
        <c:auto val="1"/>
        <c:lblAlgn val="ctr"/>
        <c:lblOffset val="100"/>
      </c:catAx>
      <c:valAx>
        <c:axId val="104642816"/>
        <c:scaling>
          <c:orientation val="minMax"/>
        </c:scaling>
        <c:axPos val="l"/>
        <c:numFmt formatCode="General" sourceLinked="1"/>
        <c:tickLblPos val="nextTo"/>
        <c:crossAx val="1046412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GOSP!$C$4:$H$4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GOSP!$C$13:$H$13</c:f>
              <c:numCache>
                <c:formatCode>General</c:formatCode>
                <c:ptCount val="6"/>
                <c:pt idx="0">
                  <c:v>970</c:v>
                </c:pt>
                <c:pt idx="1">
                  <c:v>954</c:v>
                </c:pt>
                <c:pt idx="2">
                  <c:v>975</c:v>
                </c:pt>
                <c:pt idx="3">
                  <c:v>1001</c:v>
                </c:pt>
                <c:pt idx="4">
                  <c:v>1031</c:v>
                </c:pt>
                <c:pt idx="5">
                  <c:v>1013</c:v>
                </c:pt>
              </c:numCache>
            </c:numRef>
          </c:val>
        </c:ser>
        <c:dLbls/>
        <c:axId val="108487424"/>
        <c:axId val="108488960"/>
      </c:barChart>
      <c:lineChart>
        <c:grouping val="standard"/>
        <c:ser>
          <c:idx val="1"/>
          <c:order val="1"/>
          <c:dLbls>
            <c:dLbl>
              <c:idx val="1"/>
              <c:layout>
                <c:manualLayout>
                  <c:x val="-4.4444133374394547E-2"/>
                  <c:y val="-4.84845091357031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095346414273375E-2"/>
                  <c:y val="0.1676109056634827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079459511344485E-2"/>
                  <c:y val="0.1325714096648333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079459511344485E-2"/>
                  <c:y val="7.556117743972945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222222222222283E-2"/>
                  <c:y val="4.173913805575954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GOSP!$D$18:$I$18</c:f>
              <c:numCache>
                <c:formatCode>0.0%</c:formatCode>
                <c:ptCount val="6"/>
                <c:pt idx="1">
                  <c:v>-1.6494845360824743E-2</c:v>
                </c:pt>
                <c:pt idx="2">
                  <c:v>2.2012578616352217E-2</c:v>
                </c:pt>
                <c:pt idx="3">
                  <c:v>2.6666666666666672E-2</c:v>
                </c:pt>
                <c:pt idx="4">
                  <c:v>2.9970029970029989E-2</c:v>
                </c:pt>
                <c:pt idx="5">
                  <c:v>-1.7458777885548012E-2</c:v>
                </c:pt>
              </c:numCache>
            </c:numRef>
          </c:val>
        </c:ser>
        <c:dLbls/>
        <c:marker val="1"/>
        <c:axId val="108520960"/>
        <c:axId val="108519424"/>
      </c:lineChart>
      <c:catAx>
        <c:axId val="108487424"/>
        <c:scaling>
          <c:orientation val="minMax"/>
        </c:scaling>
        <c:axPos val="b"/>
        <c:numFmt formatCode="General" sourceLinked="0"/>
        <c:tickLblPos val="nextTo"/>
        <c:crossAx val="108488960"/>
        <c:crosses val="autoZero"/>
        <c:auto val="1"/>
        <c:lblAlgn val="ctr"/>
        <c:lblOffset val="100"/>
      </c:catAx>
      <c:valAx>
        <c:axId val="108488960"/>
        <c:scaling>
          <c:orientation val="minMax"/>
        </c:scaling>
        <c:axPos val="l"/>
        <c:majorGridlines/>
        <c:numFmt formatCode="General" sourceLinked="1"/>
        <c:tickLblPos val="nextTo"/>
        <c:crossAx val="108487424"/>
        <c:crosses val="autoZero"/>
        <c:crossBetween val="between"/>
      </c:valAx>
      <c:valAx>
        <c:axId val="108519424"/>
        <c:scaling>
          <c:orientation val="minMax"/>
        </c:scaling>
        <c:axPos val="r"/>
        <c:numFmt formatCode="General" sourceLinked="1"/>
        <c:tickLblPos val="nextTo"/>
        <c:crossAx val="108520960"/>
        <c:crosses val="max"/>
        <c:crossBetween val="between"/>
      </c:valAx>
      <c:catAx>
        <c:axId val="108520960"/>
        <c:scaling>
          <c:orientation val="minMax"/>
        </c:scaling>
        <c:delete val="1"/>
        <c:axPos val="b"/>
        <c:tickLblPos val="none"/>
        <c:crossAx val="108519424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6071741032370933E-2"/>
          <c:y val="6.9780615380025834E-2"/>
          <c:w val="0.88337270341207352"/>
          <c:h val="0.56851604802636646"/>
        </c:manualLayout>
      </c:layout>
      <c:barChart>
        <c:barDir val="col"/>
        <c:grouping val="clustered"/>
        <c:ser>
          <c:idx val="0"/>
          <c:order val="0"/>
          <c:tx>
            <c:strRef>
              <c:f>GOSP!$A$14</c:f>
              <c:strCache>
                <c:ptCount val="1"/>
                <c:pt idx="0">
                  <c:v>Chełmek - miasto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GOSP!$C$4:$H$4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GOSP!$C$14:$H$14</c:f>
              <c:numCache>
                <c:formatCode>General</c:formatCode>
                <c:ptCount val="6"/>
                <c:pt idx="0">
                  <c:v>739</c:v>
                </c:pt>
                <c:pt idx="1">
                  <c:v>713</c:v>
                </c:pt>
                <c:pt idx="2">
                  <c:v>731</c:v>
                </c:pt>
                <c:pt idx="3">
                  <c:v>748</c:v>
                </c:pt>
                <c:pt idx="4">
                  <c:v>761</c:v>
                </c:pt>
                <c:pt idx="5">
                  <c:v>751</c:v>
                </c:pt>
              </c:numCache>
            </c:numRef>
          </c:val>
        </c:ser>
        <c:ser>
          <c:idx val="1"/>
          <c:order val="1"/>
          <c:tx>
            <c:strRef>
              <c:f>GOSP!$A$15</c:f>
              <c:strCache>
                <c:ptCount val="1"/>
                <c:pt idx="0">
                  <c:v>Chełmek - obszar wiejski 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GOSP!$C$4:$H$4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GOSP!$C$15:$H$15</c:f>
              <c:numCache>
                <c:formatCode>General</c:formatCode>
                <c:ptCount val="6"/>
                <c:pt idx="0">
                  <c:v>231</c:v>
                </c:pt>
                <c:pt idx="1">
                  <c:v>241</c:v>
                </c:pt>
                <c:pt idx="2">
                  <c:v>244</c:v>
                </c:pt>
                <c:pt idx="3">
                  <c:v>253</c:v>
                </c:pt>
                <c:pt idx="4">
                  <c:v>270</c:v>
                </c:pt>
                <c:pt idx="5">
                  <c:v>262</c:v>
                </c:pt>
              </c:numCache>
            </c:numRef>
          </c:val>
        </c:ser>
        <c:dLbls/>
        <c:axId val="108332928"/>
        <c:axId val="108334464"/>
      </c:barChart>
      <c:catAx>
        <c:axId val="108332928"/>
        <c:scaling>
          <c:orientation val="minMax"/>
        </c:scaling>
        <c:axPos val="b"/>
        <c:numFmt formatCode="General" sourceLinked="0"/>
        <c:tickLblPos val="nextTo"/>
        <c:crossAx val="108334464"/>
        <c:crosses val="autoZero"/>
        <c:auto val="1"/>
        <c:lblAlgn val="ctr"/>
        <c:lblOffset val="100"/>
      </c:catAx>
      <c:valAx>
        <c:axId val="108334464"/>
        <c:scaling>
          <c:orientation val="minMax"/>
        </c:scaling>
        <c:axPos val="l"/>
        <c:majorGridlines/>
        <c:numFmt formatCode="General" sourceLinked="1"/>
        <c:tickLblPos val="nextTo"/>
        <c:crossAx val="1083329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40120996528458275"/>
          <c:y val="0.13751933229662192"/>
          <c:w val="0.54561490383269406"/>
          <c:h val="0.6613513985850844"/>
        </c:manualLayout>
      </c:layout>
      <c:pieChart>
        <c:varyColors val="1"/>
        <c:ser>
          <c:idx val="0"/>
          <c:order val="0"/>
          <c:explosion val="25"/>
          <c:dLbls>
            <c:dLbl>
              <c:idx val="1"/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2"/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3"/>
              <c:layout>
                <c:manualLayout>
                  <c:x val="5.2711868120364637E-2"/>
                  <c:y val="-6.2562620521969897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4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5984031557109832E-2"/>
                  <c:y val="-2.2663856855743535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5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183081224582703"/>
                  <c:y val="-5.9014725207787729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pPr>
                <a:solidFill>
                  <a:schemeClr val="lt1"/>
                </a:solidFill>
                <a:ln w="25400" cap="flat" cmpd="sng" algn="ctr">
                  <a:solidFill>
                    <a:schemeClr val="accent5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[Chełmek_diagnoza.xlsx]GOSP!$AN$17,[Chełmek_diagnoza.xlsx]GOSP!$AQ$17,[Chełmek_diagnoza.xlsx]GOSP!$AR$17,[Chełmek_diagnoza.xlsx]GOSP!$AS$17,[Chełmek_diagnoza.xlsx]GOSP!$AX$17,[Chełmek_diagnoza.xlsx]GOSP!$BD$17,[Chełmek_diagnoza.xlsx]GOSP!$BF$17</c:f>
              <c:strCache>
                <c:ptCount val="7"/>
                <c:pt idx="0">
                  <c:v>Sekcja C (przetwórstwo przemysłowe)</c:v>
                </c:pt>
                <c:pt idx="1">
                  <c:v>Sekcja F (budownictwo)</c:v>
                </c:pt>
                <c:pt idx="2">
                  <c:v>Sekcja G (handel hurtowy i detaliczny; naprawa pojazdów samochodowych)</c:v>
                </c:pt>
                <c:pt idx="3">
                  <c:v>Sekcja H (transport i gospodarka magazynowa)</c:v>
                </c:pt>
                <c:pt idx="4">
                  <c:v>Sekcja M (działalność profesjonalna, naukowa i techniczna)</c:v>
                </c:pt>
                <c:pt idx="5">
                  <c:v>Sekcje S i T (pozostała działalność usługowa)</c:v>
                </c:pt>
                <c:pt idx="6">
                  <c:v>pozostałe</c:v>
                </c:pt>
              </c:strCache>
            </c:strRef>
          </c:cat>
          <c:val>
            <c:numRef>
              <c:f>[Chełmek_diagnoza.xlsx]GOSP!$AN$18,[Chełmek_diagnoza.xlsx]GOSP!$AQ$18,[Chełmek_diagnoza.xlsx]GOSP!$AR$18,[Chełmek_diagnoza.xlsx]GOSP!$AS$18,[Chełmek_diagnoza.xlsx]GOSP!$AX$18,[Chełmek_diagnoza.xlsx]GOSP!$BD$18,[Chełmek_diagnoza.xlsx]GOSP!$BF$18</c:f>
              <c:numCache>
                <c:formatCode>0.0%</c:formatCode>
                <c:ptCount val="7"/>
                <c:pt idx="0">
                  <c:v>0.14451988360814744</c:v>
                </c:pt>
                <c:pt idx="1">
                  <c:v>0.12512124151309409</c:v>
                </c:pt>
                <c:pt idx="2">
                  <c:v>0.26770126091173613</c:v>
                </c:pt>
                <c:pt idx="3">
                  <c:v>7.1774975751697376E-2</c:v>
                </c:pt>
                <c:pt idx="4">
                  <c:v>6.5955383123181374E-2</c:v>
                </c:pt>
                <c:pt idx="5">
                  <c:v>7.1774975751697376E-2</c:v>
                </c:pt>
                <c:pt idx="6">
                  <c:v>0.25315227934044676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1.1716041717787421E-2"/>
          <c:y val="4.9248044712642595E-4"/>
          <c:w val="0.37245045972772189"/>
          <c:h val="0.92359469156132001"/>
        </c:manualLayout>
      </c:layout>
      <c:txPr>
        <a:bodyPr/>
        <a:lstStyle/>
        <a:p>
          <a:pPr rtl="0">
            <a:defRPr sz="1100"/>
          </a:pPr>
          <a:endParaRPr lang="pl-PL"/>
        </a:p>
      </c:txPr>
    </c:legend>
    <c:plotVisOnly val="1"/>
    <c:dispBlanksAs val="zero"/>
  </c:chart>
  <c:txPr>
    <a:bodyPr/>
    <a:lstStyle/>
    <a:p>
      <a:pPr>
        <a:defRPr sz="16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1435449495025632"/>
          <c:y val="4.2336508355090709E-2"/>
          <c:w val="0.84623837345778063"/>
          <c:h val="0.55516197668359457"/>
        </c:manualLayout>
      </c:layout>
      <c:lineChart>
        <c:grouping val="standard"/>
        <c:ser>
          <c:idx val="0"/>
          <c:order val="0"/>
          <c:tx>
            <c:v>Małopolskie</c:v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Arkusz1!$H$3:$L$3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Arkusz1!$H$4:$L$4</c:f>
              <c:numCache>
                <c:formatCode>0</c:formatCode>
                <c:ptCount val="5"/>
                <c:pt idx="0">
                  <c:v>99.308629999999994</c:v>
                </c:pt>
                <c:pt idx="1">
                  <c:v>99.07833999999994</c:v>
                </c:pt>
                <c:pt idx="2">
                  <c:v>102.37540999999996</c:v>
                </c:pt>
                <c:pt idx="3">
                  <c:v>104.46825000000004</c:v>
                </c:pt>
                <c:pt idx="4">
                  <c:v>105.92322000000004</c:v>
                </c:pt>
              </c:numCache>
            </c:numRef>
          </c:val>
        </c:ser>
        <c:ser>
          <c:idx val="1"/>
          <c:order val="1"/>
          <c:tx>
            <c:v>Powiat oświęcimski</c:v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Arkusz1!$H$3:$L$3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Arkusz1!$H$10:$L$10</c:f>
              <c:numCache>
                <c:formatCode>0</c:formatCode>
                <c:ptCount val="5"/>
                <c:pt idx="0">
                  <c:v>89.933859999999996</c:v>
                </c:pt>
                <c:pt idx="1">
                  <c:v>88.011500000000026</c:v>
                </c:pt>
                <c:pt idx="2">
                  <c:v>90.318630000000013</c:v>
                </c:pt>
                <c:pt idx="3">
                  <c:v>91.195819999999998</c:v>
                </c:pt>
                <c:pt idx="4">
                  <c:v>91.284509999999997</c:v>
                </c:pt>
              </c:numCache>
            </c:numRef>
          </c:val>
        </c:ser>
        <c:ser>
          <c:idx val="2"/>
          <c:order val="2"/>
          <c:tx>
            <c:v>miasto Chełmek</c:v>
          </c:tx>
          <c:cat>
            <c:strRef>
              <c:f>Arkusz1!$H$3:$L$3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Arkusz1!$H$13:$L$13</c:f>
              <c:numCache>
                <c:formatCode>0</c:formatCode>
                <c:ptCount val="5"/>
                <c:pt idx="0">
                  <c:v>79.926450000000003</c:v>
                </c:pt>
                <c:pt idx="1">
                  <c:v>77.131110000000007</c:v>
                </c:pt>
                <c:pt idx="2">
                  <c:v>79.318579999999983</c:v>
                </c:pt>
                <c:pt idx="3">
                  <c:v>81.588129999999992</c:v>
                </c:pt>
                <c:pt idx="4">
                  <c:v>82.735379999999978</c:v>
                </c:pt>
              </c:numCache>
            </c:numRef>
          </c:val>
        </c:ser>
        <c:ser>
          <c:idx val="3"/>
          <c:order val="3"/>
          <c:tx>
            <c:v>obszary wiejskie gminy Chełmek</c:v>
          </c:tx>
          <c:cat>
            <c:strRef>
              <c:f>Arkusz1!$H$3:$L$3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Arkusz1!$H$14:$L$14</c:f>
              <c:numCache>
                <c:formatCode>0</c:formatCode>
                <c:ptCount val="5"/>
                <c:pt idx="0">
                  <c:v>60.43956</c:v>
                </c:pt>
                <c:pt idx="1">
                  <c:v>62.516210000000001</c:v>
                </c:pt>
                <c:pt idx="2">
                  <c:v>63.049100000000003</c:v>
                </c:pt>
                <c:pt idx="3">
                  <c:v>65.561030000000002</c:v>
                </c:pt>
                <c:pt idx="4">
                  <c:v>69.480189999999993</c:v>
                </c:pt>
              </c:numCache>
            </c:numRef>
          </c:val>
        </c:ser>
        <c:ser>
          <c:idx val="4"/>
          <c:order val="4"/>
          <c:tx>
            <c:v>gmina Chełmek</c:v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Arkusz1!$H$12:$L$12</c:f>
              <c:numCache>
                <c:formatCode>0</c:formatCode>
                <c:ptCount val="5"/>
                <c:pt idx="0">
                  <c:v>74.227120000000042</c:v>
                </c:pt>
                <c:pt idx="1">
                  <c:v>72.829989999999981</c:v>
                </c:pt>
                <c:pt idx="2">
                  <c:v>74.507109999999997</c:v>
                </c:pt>
                <c:pt idx="3">
                  <c:v>76.840410000000006</c:v>
                </c:pt>
                <c:pt idx="4">
                  <c:v>78.79853</c:v>
                </c:pt>
              </c:numCache>
            </c:numRef>
          </c:val>
        </c:ser>
        <c:dLbls/>
        <c:marker val="1"/>
        <c:axId val="108659072"/>
        <c:axId val="108660608"/>
      </c:lineChart>
      <c:catAx>
        <c:axId val="108659072"/>
        <c:scaling>
          <c:orientation val="minMax"/>
        </c:scaling>
        <c:axPos val="b"/>
        <c:numFmt formatCode="General" sourceLinked="0"/>
        <c:tickLblPos val="nextTo"/>
        <c:crossAx val="108660608"/>
        <c:crosses val="autoZero"/>
        <c:auto val="1"/>
        <c:lblAlgn val="ctr"/>
        <c:lblOffset val="100"/>
      </c:catAx>
      <c:valAx>
        <c:axId val="108660608"/>
        <c:scaling>
          <c:orientation val="minMax"/>
          <c:min val="20"/>
        </c:scaling>
        <c:axPos val="l"/>
        <c:majorGridlines/>
        <c:numFmt formatCode="0" sourceLinked="1"/>
        <c:tickLblPos val="nextTo"/>
        <c:crossAx val="108659072"/>
        <c:crosses val="autoZero"/>
        <c:crossBetween val="between"/>
        <c:majorUnit val="15"/>
      </c:valAx>
    </c:plotArea>
    <c:legend>
      <c:legendPos val="r"/>
      <c:layout>
        <c:manualLayout>
          <c:xMode val="edge"/>
          <c:yMode val="edge"/>
          <c:x val="1.0411394926638898E-2"/>
          <c:y val="0.71025450446992611"/>
          <c:w val="0.98958860507336055"/>
          <c:h val="0.28486239816344278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4"/>
              </a:solidFill>
            </c:spPr>
          </c:dPt>
          <c:dPt>
            <c:idx val="1"/>
            <c:spPr>
              <a:solidFill>
                <a:schemeClr val="accent6"/>
              </a:solidFill>
            </c:spPr>
          </c:dPt>
          <c:dPt>
            <c:idx val="4"/>
            <c:spPr>
              <a:solidFill>
                <a:schemeClr val="accent6"/>
              </a:solidFill>
            </c:spPr>
          </c:dPt>
          <c:dPt>
            <c:idx val="6"/>
            <c:spPr>
              <a:solidFill>
                <a:schemeClr val="accent6"/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Lbls>
            <c:dLbl>
              <c:idx val="0"/>
              <c:spPr>
                <a:solidFill>
                  <a:schemeClr val="lt1"/>
                </a:solidFill>
                <a:ln w="25400" cap="flat" cmpd="sng" algn="ctr">
                  <a:solidFill>
                    <a:schemeClr val="accent4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1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4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6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8"/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Arkusz1!$A$4:$A$12</c:f>
              <c:strCache>
                <c:ptCount val="9"/>
                <c:pt idx="0">
                  <c:v>MAŁOPOLSKIE</c:v>
                </c:pt>
                <c:pt idx="1">
                  <c:v>Powiat chrzanowski</c:v>
                </c:pt>
                <c:pt idx="2">
                  <c:v>Alwernia</c:v>
                </c:pt>
                <c:pt idx="3">
                  <c:v>Libiąż</c:v>
                </c:pt>
                <c:pt idx="4">
                  <c:v>Powiat olkuski</c:v>
                </c:pt>
                <c:pt idx="5">
                  <c:v>Bukowno</c:v>
                </c:pt>
                <c:pt idx="6">
                  <c:v>Powiat oświęcimski</c:v>
                </c:pt>
                <c:pt idx="7">
                  <c:v>Brzeszcze</c:v>
                </c:pt>
                <c:pt idx="8">
                  <c:v>Chełmek</c:v>
                </c:pt>
              </c:strCache>
            </c:strRef>
          </c:cat>
          <c:val>
            <c:numRef>
              <c:f>Arkusz1!$L$4:$L$12</c:f>
              <c:numCache>
                <c:formatCode>0</c:formatCode>
                <c:ptCount val="9"/>
                <c:pt idx="0">
                  <c:v>105.92322000000004</c:v>
                </c:pt>
                <c:pt idx="1">
                  <c:v>92.821950000000001</c:v>
                </c:pt>
                <c:pt idx="2">
                  <c:v>86.901860000000042</c:v>
                </c:pt>
                <c:pt idx="3">
                  <c:v>78.307670000000002</c:v>
                </c:pt>
                <c:pt idx="4">
                  <c:v>103.62515999999998</c:v>
                </c:pt>
                <c:pt idx="5">
                  <c:v>103.81192000000004</c:v>
                </c:pt>
                <c:pt idx="6">
                  <c:v>91.284509999999997</c:v>
                </c:pt>
                <c:pt idx="7">
                  <c:v>92.370409999999978</c:v>
                </c:pt>
                <c:pt idx="8">
                  <c:v>78.79853</c:v>
                </c:pt>
              </c:numCache>
            </c:numRef>
          </c:val>
        </c:ser>
        <c:dLbls/>
        <c:axId val="108710144"/>
        <c:axId val="108527616"/>
      </c:barChart>
      <c:catAx>
        <c:axId val="1087101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08527616"/>
        <c:crosses val="autoZero"/>
        <c:auto val="1"/>
        <c:lblAlgn val="ctr"/>
        <c:lblOffset val="100"/>
      </c:catAx>
      <c:valAx>
        <c:axId val="108527616"/>
        <c:scaling>
          <c:orientation val="minMax"/>
        </c:scaling>
        <c:axPos val="l"/>
        <c:majorGridlines/>
        <c:numFmt formatCode="0" sourceLinked="1"/>
        <c:tickLblPos val="nextTo"/>
        <c:crossAx val="108710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4"/>
              </a:solidFill>
            </c:spPr>
          </c:dPt>
          <c:dPt>
            <c:idx val="1"/>
            <c:spPr>
              <a:solidFill>
                <a:schemeClr val="accent6"/>
              </a:solidFill>
            </c:spPr>
          </c:dPt>
          <c:dPt>
            <c:idx val="4"/>
            <c:spPr>
              <a:solidFill>
                <a:schemeClr val="accent6"/>
              </a:solidFill>
            </c:spPr>
          </c:dPt>
          <c:dPt>
            <c:idx val="6"/>
            <c:spPr>
              <a:solidFill>
                <a:schemeClr val="accent6"/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Lbls>
            <c:dLbl>
              <c:idx val="0"/>
              <c:spPr>
                <a:solidFill>
                  <a:schemeClr val="lt1"/>
                </a:solidFill>
                <a:ln w="25400" cap="flat" cmpd="sng" algn="ctr">
                  <a:solidFill>
                    <a:schemeClr val="accent4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1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4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6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8"/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INFR!$A$5:$A$13</c:f>
              <c:strCache>
                <c:ptCount val="9"/>
                <c:pt idx="0">
                  <c:v>MAŁOPOLSKIE</c:v>
                </c:pt>
                <c:pt idx="1">
                  <c:v>Powiat chrzanowski</c:v>
                </c:pt>
                <c:pt idx="2">
                  <c:v>Alwernia</c:v>
                </c:pt>
                <c:pt idx="3">
                  <c:v>Libiąż</c:v>
                </c:pt>
                <c:pt idx="4">
                  <c:v>Powiat olkuski</c:v>
                </c:pt>
                <c:pt idx="5">
                  <c:v>Bukowno</c:v>
                </c:pt>
                <c:pt idx="6">
                  <c:v>Powiat oświęcimski</c:v>
                </c:pt>
                <c:pt idx="7">
                  <c:v>Brzeszcze</c:v>
                </c:pt>
                <c:pt idx="8">
                  <c:v>Chełmek</c:v>
                </c:pt>
              </c:strCache>
            </c:strRef>
          </c:cat>
          <c:val>
            <c:numRef>
              <c:f>INFR!$C$5:$C$13</c:f>
              <c:numCache>
                <c:formatCode>0.0</c:formatCode>
                <c:ptCount val="9"/>
                <c:pt idx="0" formatCode="General">
                  <c:v>26.1</c:v>
                </c:pt>
                <c:pt idx="1">
                  <c:v>25.4</c:v>
                </c:pt>
                <c:pt idx="2">
                  <c:v>28.6</c:v>
                </c:pt>
                <c:pt idx="3">
                  <c:v>25.1</c:v>
                </c:pt>
                <c:pt idx="4">
                  <c:v>25.7</c:v>
                </c:pt>
                <c:pt idx="5">
                  <c:v>28.3</c:v>
                </c:pt>
                <c:pt idx="6">
                  <c:v>25.6</c:v>
                </c:pt>
                <c:pt idx="7">
                  <c:v>27.4</c:v>
                </c:pt>
                <c:pt idx="8">
                  <c:v>24.7</c:v>
                </c:pt>
              </c:numCache>
            </c:numRef>
          </c:val>
        </c:ser>
        <c:dLbls/>
        <c:axId val="108567168"/>
        <c:axId val="108568960"/>
      </c:barChart>
      <c:catAx>
        <c:axId val="1085671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08568960"/>
        <c:crosses val="autoZero"/>
        <c:auto val="1"/>
        <c:lblAlgn val="ctr"/>
        <c:lblOffset val="100"/>
      </c:catAx>
      <c:valAx>
        <c:axId val="108568960"/>
        <c:scaling>
          <c:orientation val="minMax"/>
          <c:max val="32"/>
          <c:min val="0"/>
        </c:scaling>
        <c:axPos val="l"/>
        <c:majorGridlines/>
        <c:numFmt formatCode="General" sourceLinked="1"/>
        <c:tickLblPos val="nextTo"/>
        <c:crossAx val="108567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INFR!$A$14:$A$15</c:f>
              <c:strCache>
                <c:ptCount val="2"/>
                <c:pt idx="0">
                  <c:v>Chełmek - miasto</c:v>
                </c:pt>
                <c:pt idx="1">
                  <c:v>Chełmek - obszar wiejski </c:v>
                </c:pt>
              </c:strCache>
            </c:strRef>
          </c:cat>
          <c:val>
            <c:numRef>
              <c:f>INFR!$C$14:$C$15</c:f>
              <c:numCache>
                <c:formatCode>General</c:formatCode>
                <c:ptCount val="2"/>
                <c:pt idx="0">
                  <c:v>23.4</c:v>
                </c:pt>
                <c:pt idx="1">
                  <c:v>27.8</c:v>
                </c:pt>
              </c:numCache>
            </c:numRef>
          </c:val>
        </c:ser>
        <c:dLbls/>
        <c:axId val="108584320"/>
        <c:axId val="108799104"/>
      </c:barChart>
      <c:catAx>
        <c:axId val="108584320"/>
        <c:scaling>
          <c:orientation val="minMax"/>
        </c:scaling>
        <c:axPos val="b"/>
        <c:numFmt formatCode="General" sourceLinked="0"/>
        <c:tickLblPos val="nextTo"/>
        <c:crossAx val="108799104"/>
        <c:crosses val="autoZero"/>
        <c:auto val="1"/>
        <c:lblAlgn val="ctr"/>
        <c:lblOffset val="100"/>
      </c:catAx>
      <c:valAx>
        <c:axId val="108799104"/>
        <c:scaling>
          <c:orientation val="minMax"/>
        </c:scaling>
        <c:axPos val="l"/>
        <c:numFmt formatCode="General" sourceLinked="1"/>
        <c:tickLblPos val="nextTo"/>
        <c:crossAx val="108584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percentStacked"/>
        <c:ser>
          <c:idx val="0"/>
          <c:order val="0"/>
          <c:tx>
            <c:strRef>
              <c:f>Arkusz1!$J$15</c:f>
              <c:strCache>
                <c:ptCount val="1"/>
                <c:pt idx="0">
                  <c:v>największe problemy miasta (wartości 1,2 na 5-cio stopniowej skali)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Arkusz1!$A$8:$A$16</c:f>
              <c:strCache>
                <c:ptCount val="9"/>
                <c:pt idx="0">
                  <c:v>Konflikty wewnątrz społeczności lokalnej</c:v>
                </c:pt>
                <c:pt idx="1">
                  <c:v>Rozpad więzi międzypokoleniowych i rodzinnych</c:v>
                </c:pt>
                <c:pt idx="2">
                  <c:v>Zadłużenie mieszkańców</c:v>
                </c:pt>
                <c:pt idx="3">
                  <c:v>Narkomania</c:v>
                </c:pt>
                <c:pt idx="4">
                  <c:v>Emigracja zarobkowa osób młodych</c:v>
                </c:pt>
                <c:pt idx="5">
                  <c:v>Odpływ z miasta osób przedsiębiorczych i
dobrze wykształconych</c:v>
                </c:pt>
                <c:pt idx="6">
                  <c:v>Bezrobocie</c:v>
                </c:pt>
                <c:pt idx="7">
                  <c:v>Bieda i niskie zarobki</c:v>
                </c:pt>
                <c:pt idx="8">
                  <c:v>Brak perspektyw dla młodych osób i małżeństw</c:v>
                </c:pt>
              </c:strCache>
            </c:strRef>
          </c:cat>
          <c:val>
            <c:numRef>
              <c:f>Arkusz1!$B$8:$B$16</c:f>
              <c:numCache>
                <c:formatCode>0.0%</c:formatCode>
                <c:ptCount val="9"/>
                <c:pt idx="0">
                  <c:v>0.25</c:v>
                </c:pt>
                <c:pt idx="1">
                  <c:v>0.28125</c:v>
                </c:pt>
                <c:pt idx="2">
                  <c:v>0.33333333333333331</c:v>
                </c:pt>
                <c:pt idx="3">
                  <c:v>0.36842105263157893</c:v>
                </c:pt>
                <c:pt idx="4">
                  <c:v>0.4</c:v>
                </c:pt>
                <c:pt idx="5">
                  <c:v>0.42592592592592604</c:v>
                </c:pt>
                <c:pt idx="6">
                  <c:v>0.61206896551724121</c:v>
                </c:pt>
                <c:pt idx="7">
                  <c:v>0.62406015037593987</c:v>
                </c:pt>
                <c:pt idx="8">
                  <c:v>0.71641791044776104</c:v>
                </c:pt>
              </c:numCache>
            </c:numRef>
          </c:val>
        </c:ser>
        <c:ser>
          <c:idx val="1"/>
          <c:order val="1"/>
          <c:tx>
            <c:strRef>
              <c:f>Arkusz1!$J$16</c:f>
              <c:strCache>
                <c:ptCount val="1"/>
                <c:pt idx="0">
                  <c:v>najmniej istotne problemy miasta (wartości 4,5 na 5-cio stopniowej skali)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Arkusz1!$A$8:$A$16</c:f>
              <c:strCache>
                <c:ptCount val="9"/>
                <c:pt idx="0">
                  <c:v>Konflikty wewnątrz społeczności lokalnej</c:v>
                </c:pt>
                <c:pt idx="1">
                  <c:v>Rozpad więzi międzypokoleniowych i rodzinnych</c:v>
                </c:pt>
                <c:pt idx="2">
                  <c:v>Zadłużenie mieszkańców</c:v>
                </c:pt>
                <c:pt idx="3">
                  <c:v>Narkomania</c:v>
                </c:pt>
                <c:pt idx="4">
                  <c:v>Emigracja zarobkowa osób młodych</c:v>
                </c:pt>
                <c:pt idx="5">
                  <c:v>Odpływ z miasta osób przedsiębiorczych i
dobrze wykształconych</c:v>
                </c:pt>
                <c:pt idx="6">
                  <c:v>Bezrobocie</c:v>
                </c:pt>
                <c:pt idx="7">
                  <c:v>Bieda i niskie zarobki</c:v>
                </c:pt>
                <c:pt idx="8">
                  <c:v>Brak perspektyw dla młodych osób i małżeństw</c:v>
                </c:pt>
              </c:strCache>
            </c:strRef>
          </c:cat>
          <c:val>
            <c:numRef>
              <c:f>Arkusz1!$C$8:$C$16</c:f>
              <c:numCache>
                <c:formatCode>0.0%</c:formatCode>
                <c:ptCount val="9"/>
                <c:pt idx="0">
                  <c:v>0.5</c:v>
                </c:pt>
                <c:pt idx="1">
                  <c:v>0.53125</c:v>
                </c:pt>
                <c:pt idx="2">
                  <c:v>0.38888888888888906</c:v>
                </c:pt>
                <c:pt idx="3">
                  <c:v>0.47368421052631576</c:v>
                </c:pt>
                <c:pt idx="4">
                  <c:v>0.31250000000000006</c:v>
                </c:pt>
                <c:pt idx="5">
                  <c:v>0.30555555555555558</c:v>
                </c:pt>
                <c:pt idx="6">
                  <c:v>0.25862068965517249</c:v>
                </c:pt>
                <c:pt idx="7">
                  <c:v>0.21804511278195493</c:v>
                </c:pt>
                <c:pt idx="8">
                  <c:v>0.1044776119402985</c:v>
                </c:pt>
              </c:numCache>
            </c:numRef>
          </c:val>
        </c:ser>
        <c:dLbls/>
        <c:overlap val="100"/>
        <c:axId val="108932096"/>
        <c:axId val="108942080"/>
      </c:barChart>
      <c:catAx>
        <c:axId val="10893209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08942080"/>
        <c:crosses val="autoZero"/>
        <c:auto val="1"/>
        <c:lblAlgn val="ctr"/>
        <c:lblOffset val="100"/>
      </c:catAx>
      <c:valAx>
        <c:axId val="108942080"/>
        <c:scaling>
          <c:orientation val="minMax"/>
        </c:scaling>
        <c:axPos val="b"/>
        <c:majorGridlines/>
        <c:numFmt formatCode="0%" sourceLinked="1"/>
        <c:tickLblPos val="nextTo"/>
        <c:crossAx val="1089320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percentStacked"/>
        <c:ser>
          <c:idx val="0"/>
          <c:order val="0"/>
          <c:tx>
            <c:strRef>
              <c:f>Arkusz2!$N$8</c:f>
              <c:strCache>
                <c:ptCount val="1"/>
                <c:pt idx="0">
                  <c:v>grupa o największej potrzebie wsparcia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Arkusz2!$A$1:$A$8</c:f>
              <c:strCache>
                <c:ptCount val="8"/>
                <c:pt idx="0">
                  <c:v>Rodziny wielodzietne</c:v>
                </c:pt>
                <c:pt idx="1">
                  <c:v>Osoby samotne</c:v>
                </c:pt>
                <c:pt idx="2">
                  <c:v>Rodziny/osoby ubogie</c:v>
                </c:pt>
                <c:pt idx="3">
                  <c:v>Osoby starsze</c:v>
                </c:pt>
                <c:pt idx="4">
                  <c:v>Młodzież</c:v>
                </c:pt>
                <c:pt idx="5">
                  <c:v>Dzieci</c:v>
                </c:pt>
                <c:pt idx="6">
                  <c:v>Osoby niepełnosprawne</c:v>
                </c:pt>
                <c:pt idx="7">
                  <c:v>Osoby bezrobotne</c:v>
                </c:pt>
              </c:strCache>
            </c:strRef>
          </c:cat>
          <c:val>
            <c:numRef>
              <c:f>Arkusz2!$B$1:$B$8</c:f>
              <c:numCache>
                <c:formatCode>0.0%</c:formatCode>
                <c:ptCount val="8"/>
                <c:pt idx="0">
                  <c:v>0.27848101265822783</c:v>
                </c:pt>
                <c:pt idx="1">
                  <c:v>0.2967032967032967</c:v>
                </c:pt>
                <c:pt idx="2">
                  <c:v>0.34065934065934067</c:v>
                </c:pt>
                <c:pt idx="3">
                  <c:v>0.38914027149321273</c:v>
                </c:pt>
                <c:pt idx="4">
                  <c:v>0.4479166666666668</c:v>
                </c:pt>
                <c:pt idx="5">
                  <c:v>0.45303867403314918</c:v>
                </c:pt>
                <c:pt idx="6">
                  <c:v>0.45971563981042651</c:v>
                </c:pt>
                <c:pt idx="7">
                  <c:v>0.48333333333333334</c:v>
                </c:pt>
              </c:numCache>
            </c:numRef>
          </c:val>
        </c:ser>
        <c:ser>
          <c:idx val="1"/>
          <c:order val="1"/>
          <c:tx>
            <c:strRef>
              <c:f>Arkusz2!$N$9</c:f>
              <c:strCache>
                <c:ptCount val="1"/>
                <c:pt idx="0">
                  <c:v>grupa o najmniejszej potrzebie wsparcia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Arkusz2!$A$1:$A$8</c:f>
              <c:strCache>
                <c:ptCount val="8"/>
                <c:pt idx="0">
                  <c:v>Rodziny wielodzietne</c:v>
                </c:pt>
                <c:pt idx="1">
                  <c:v>Osoby samotne</c:v>
                </c:pt>
                <c:pt idx="2">
                  <c:v>Rodziny/osoby ubogie</c:v>
                </c:pt>
                <c:pt idx="3">
                  <c:v>Osoby starsze</c:v>
                </c:pt>
                <c:pt idx="4">
                  <c:v>Młodzież</c:v>
                </c:pt>
                <c:pt idx="5">
                  <c:v>Dzieci</c:v>
                </c:pt>
                <c:pt idx="6">
                  <c:v>Osoby niepełnosprawne</c:v>
                </c:pt>
                <c:pt idx="7">
                  <c:v>Osoby bezrobotne</c:v>
                </c:pt>
              </c:strCache>
            </c:strRef>
          </c:cat>
          <c:val>
            <c:numRef>
              <c:f>Arkusz2!$C$1:$C$8</c:f>
              <c:numCache>
                <c:formatCode>0.0%</c:formatCode>
                <c:ptCount val="8"/>
                <c:pt idx="0">
                  <c:v>0.28481012658227856</c:v>
                </c:pt>
                <c:pt idx="1">
                  <c:v>0.31868131868131866</c:v>
                </c:pt>
                <c:pt idx="2">
                  <c:v>0.23076923076923084</c:v>
                </c:pt>
                <c:pt idx="3">
                  <c:v>0.29411764705882359</c:v>
                </c:pt>
                <c:pt idx="4">
                  <c:v>0.265625</c:v>
                </c:pt>
                <c:pt idx="5">
                  <c:v>0.27624309392265201</c:v>
                </c:pt>
                <c:pt idx="6">
                  <c:v>0.21800947867298581</c:v>
                </c:pt>
                <c:pt idx="7">
                  <c:v>0.18888888888888891</c:v>
                </c:pt>
              </c:numCache>
            </c:numRef>
          </c:val>
        </c:ser>
        <c:dLbls/>
        <c:overlap val="100"/>
        <c:axId val="108970752"/>
        <c:axId val="108972288"/>
      </c:barChart>
      <c:catAx>
        <c:axId val="108970752"/>
        <c:scaling>
          <c:orientation val="minMax"/>
        </c:scaling>
        <c:axPos val="l"/>
        <c:numFmt formatCode="General" sourceLinked="0"/>
        <c:tickLblPos val="nextTo"/>
        <c:crossAx val="108972288"/>
        <c:crosses val="autoZero"/>
        <c:auto val="1"/>
        <c:lblAlgn val="ctr"/>
        <c:lblOffset val="100"/>
      </c:catAx>
      <c:valAx>
        <c:axId val="108972288"/>
        <c:scaling>
          <c:orientation val="minMax"/>
        </c:scaling>
        <c:axPos val="b"/>
        <c:majorGridlines/>
        <c:numFmt formatCode="0%" sourceLinked="1"/>
        <c:tickLblPos val="nextTo"/>
        <c:crossAx val="10897075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'odp 5 a 6'!$C$45:$Q$45</c:f>
              <c:strCache>
                <c:ptCount val="15"/>
                <c:pt idx="0">
                  <c:v>Złe rozmieszczenie przystanków autobusowych</c:v>
                </c:pt>
                <c:pt idx="1">
                  <c:v>Zły stan techniczny budynków mieszkalnych</c:v>
                </c:pt>
                <c:pt idx="2">
                  <c:v>Zanieczyszczone powietrze</c:v>
                </c:pt>
                <c:pt idx="3">
                  <c:v>Inne, jakie?</c:v>
                </c:pt>
                <c:pt idx="4">
                  <c:v>Niedostateczne oświetlenie ulic, skwerów i
osiedli</c:v>
                </c:pt>
                <c:pt idx="5">
                  <c:v>Infrastruktura niedostosowana dla osób
niepełnosprawnych</c:v>
                </c:pt>
                <c:pt idx="6">
                  <c:v>Nieefektywny transport publiczny</c:v>
                </c:pt>
                <c:pt idx="7">
                  <c:v>Zły stan dróg i chodników</c:v>
                </c:pt>
                <c:pt idx="8">
                  <c:v>Dzikie wysypiska śmieci</c:v>
                </c:pt>
                <c:pt idx="9">
                  <c:v>Niedostateczna liczba miejsc parkingowych</c:v>
                </c:pt>
                <c:pt idx="10">
                  <c:v>Niewystarczająca infrastruktura
sportowo-rekreacyjna</c:v>
                </c:pt>
                <c:pt idx="11">
                  <c:v>Uciążliwy dla mieszkańców ruch uliczny
(niebezpieczne przejścia dla pieszych)</c:v>
                </c:pt>
                <c:pt idx="12">
                  <c:v>Niezagospodarowane zbiorniki i cieki wodne</c:v>
                </c:pt>
                <c:pt idx="13">
                  <c:v>Niska estetyka otoczenia (np. dewastacje,
nieestetyczne budynki, brak lub zaniedbana
zieleń)</c:v>
                </c:pt>
                <c:pt idx="14">
                  <c:v>Zdewastowane i opuszczone tereny poprzemysłowe</c:v>
                </c:pt>
              </c:strCache>
            </c:strRef>
          </c:cat>
          <c:val>
            <c:numRef>
              <c:f>'odp 5 a 6'!$H$47:$Q$47</c:f>
              <c:numCache>
                <c:formatCode>0.00%</c:formatCode>
                <c:ptCount val="10"/>
                <c:pt idx="0">
                  <c:v>0.19354838709677424</c:v>
                </c:pt>
                <c:pt idx="1">
                  <c:v>0.20430107526881719</c:v>
                </c:pt>
                <c:pt idx="2">
                  <c:v>0.22580645161290325</c:v>
                </c:pt>
                <c:pt idx="3">
                  <c:v>0.24731182795698925</c:v>
                </c:pt>
                <c:pt idx="4">
                  <c:v>0.26881720430107531</c:v>
                </c:pt>
                <c:pt idx="5">
                  <c:v>0.30107526881720437</c:v>
                </c:pt>
                <c:pt idx="6">
                  <c:v>0.35483870967741943</c:v>
                </c:pt>
                <c:pt idx="7">
                  <c:v>0.36559139784946243</c:v>
                </c:pt>
                <c:pt idx="8">
                  <c:v>0.39784946236559143</c:v>
                </c:pt>
                <c:pt idx="9">
                  <c:v>0.39784946236559143</c:v>
                </c:pt>
              </c:numCache>
            </c:numRef>
          </c:val>
        </c:ser>
        <c:dLbls/>
        <c:gapWidth val="326"/>
        <c:overlap val="-58"/>
        <c:axId val="108984192"/>
        <c:axId val="108987520"/>
      </c:barChart>
      <c:catAx>
        <c:axId val="108984192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987520"/>
        <c:crosses val="autoZero"/>
        <c:auto val="1"/>
        <c:lblAlgn val="ctr"/>
        <c:lblOffset val="100"/>
      </c:catAx>
      <c:valAx>
        <c:axId val="108987520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98419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1"/>
          <c:order val="1"/>
          <c:tx>
            <c:v>ludność ogółem</c:v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0"/>
                  <c:y val="2.318841003097752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318841003097747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391304601858649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39130460185865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2.318841003097752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PODSTAWOWE!$C$4:$G$4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PODSTAWOWE!$C$13:$G$13</c:f>
              <c:numCache>
                <c:formatCode>General</c:formatCode>
                <c:ptCount val="5"/>
                <c:pt idx="0">
                  <c:v>13068</c:v>
                </c:pt>
                <c:pt idx="1">
                  <c:v>13099</c:v>
                </c:pt>
                <c:pt idx="2">
                  <c:v>13086</c:v>
                </c:pt>
                <c:pt idx="3">
                  <c:v>13027</c:v>
                </c:pt>
                <c:pt idx="4">
                  <c:v>13084</c:v>
                </c:pt>
              </c:numCache>
            </c:numRef>
          </c:val>
        </c:ser>
        <c:dLbls/>
        <c:axId val="105222528"/>
        <c:axId val="105224064"/>
      </c:barChart>
      <c:lineChart>
        <c:grouping val="standard"/>
        <c:ser>
          <c:idx val="0"/>
          <c:order val="0"/>
          <c:tx>
            <c:v>dynamika zmian</c:v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</c:spPr>
          </c:marker>
          <c:dLbls>
            <c:dLbl>
              <c:idx val="1"/>
              <c:layout>
                <c:manualLayout>
                  <c:x val="-4.0580545131170286E-2"/>
                  <c:y val="8.967932134524737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337384341759411E-2"/>
                  <c:y val="-1.511736791150189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458964736464886E-2"/>
                  <c:y val="-4.031298109733841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77659414440677E-2"/>
                  <c:y val="0.1562128017521863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PODSTAWOWE!$D$17:$H$17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PODSTAWOWE!$D$20:$H$20</c:f>
              <c:numCache>
                <c:formatCode>0.0%</c:formatCode>
                <c:ptCount val="5"/>
                <c:pt idx="1">
                  <c:v>2.3722069176614633E-3</c:v>
                </c:pt>
                <c:pt idx="2">
                  <c:v>-9.924421711581036E-4</c:v>
                </c:pt>
                <c:pt idx="3">
                  <c:v>-4.5086351826379347E-3</c:v>
                </c:pt>
                <c:pt idx="4">
                  <c:v>4.3755277500575731E-3</c:v>
                </c:pt>
              </c:numCache>
            </c:numRef>
          </c:val>
        </c:ser>
        <c:dLbls/>
        <c:marker val="1"/>
        <c:axId val="105235584"/>
        <c:axId val="105225600"/>
      </c:lineChart>
      <c:catAx>
        <c:axId val="105222528"/>
        <c:scaling>
          <c:orientation val="minMax"/>
        </c:scaling>
        <c:axPos val="b"/>
        <c:numFmt formatCode="General" sourceLinked="1"/>
        <c:tickLblPos val="nextTo"/>
        <c:crossAx val="105224064"/>
        <c:crosses val="autoZero"/>
        <c:auto val="1"/>
        <c:lblAlgn val="ctr"/>
        <c:lblOffset val="100"/>
      </c:catAx>
      <c:valAx>
        <c:axId val="105224064"/>
        <c:scaling>
          <c:orientation val="minMax"/>
        </c:scaling>
        <c:axPos val="l"/>
        <c:numFmt formatCode="General" sourceLinked="1"/>
        <c:tickLblPos val="nextTo"/>
        <c:crossAx val="105222528"/>
        <c:crosses val="autoZero"/>
        <c:crossBetween val="between"/>
        <c:majorUnit val="200"/>
      </c:valAx>
      <c:valAx>
        <c:axId val="105225600"/>
        <c:scaling>
          <c:orientation val="minMax"/>
        </c:scaling>
        <c:axPos val="r"/>
        <c:numFmt formatCode="General" sourceLinked="1"/>
        <c:tickLblPos val="nextTo"/>
        <c:crossAx val="105235584"/>
        <c:crosses val="max"/>
        <c:crossBetween val="between"/>
      </c:valAx>
      <c:catAx>
        <c:axId val="105235584"/>
        <c:scaling>
          <c:orientation val="minMax"/>
        </c:scaling>
        <c:delete val="1"/>
        <c:axPos val="b"/>
        <c:numFmt formatCode="General" sourceLinked="1"/>
        <c:tickLblPos val="none"/>
        <c:crossAx val="105225600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'odp 5 a 7'!$C$42:$L$42</c:f>
              <c:strCache>
                <c:ptCount val="10"/>
                <c:pt idx="0">
                  <c:v>Sklepy i placówki usługowe</c:v>
                </c:pt>
                <c:pt idx="1">
                  <c:v>Inne, jakie?</c:v>
                </c:pt>
                <c:pt idx="2">
                  <c:v>Organizacje społeczne i grupy nieformalne np.
hobbystyczne</c:v>
                </c:pt>
                <c:pt idx="3">
                  <c:v>Placówki opieki medycznej</c:v>
                </c:pt>
                <c:pt idx="4">
                  <c:v>Lokale gastronomiczne</c:v>
                </c:pt>
                <c:pt idx="5">
                  <c:v>Budynki publiczne, oferujące miejsce spędzania
wolnego czasu (np. świetlica, dom kultury,
biblioteka)</c:v>
                </c:pt>
                <c:pt idx="6">
                  <c:v>Wydarzenia kulturalne dla lokalnej społeczności</c:v>
                </c:pt>
                <c:pt idx="7">
                  <c:v>Kluby i kawiarnie</c:v>
                </c:pt>
                <c:pt idx="8">
                  <c:v>Miejsca do spędzania czasu wolnego na świeżym
powietrzu (np. plac zabaw, park)</c:v>
                </c:pt>
                <c:pt idx="9">
                  <c:v>Miejsca oraz animacja zajęć rekreacyjnych i
sportowych dla różnych grup wiekowych</c:v>
                </c:pt>
              </c:strCache>
            </c:strRef>
          </c:cat>
          <c:val>
            <c:numRef>
              <c:f>'odp 5 a 7'!$C$44:$L$44</c:f>
              <c:numCache>
                <c:formatCode>0.00%</c:formatCode>
                <c:ptCount val="10"/>
                <c:pt idx="0">
                  <c:v>0.12903225806451613</c:v>
                </c:pt>
                <c:pt idx="1">
                  <c:v>0.13978494623655913</c:v>
                </c:pt>
                <c:pt idx="2">
                  <c:v>0.15053763440860218</c:v>
                </c:pt>
                <c:pt idx="3">
                  <c:v>0.16129032258064518</c:v>
                </c:pt>
                <c:pt idx="4">
                  <c:v>0.21505376344086025</c:v>
                </c:pt>
                <c:pt idx="5">
                  <c:v>0.21505376344086025</c:v>
                </c:pt>
                <c:pt idx="6">
                  <c:v>0.33333333333333331</c:v>
                </c:pt>
                <c:pt idx="7">
                  <c:v>0.33333333333333331</c:v>
                </c:pt>
                <c:pt idx="8">
                  <c:v>0.39784946236559143</c:v>
                </c:pt>
                <c:pt idx="9">
                  <c:v>0.43010752688172044</c:v>
                </c:pt>
              </c:numCache>
            </c:numRef>
          </c:val>
        </c:ser>
        <c:dLbls/>
        <c:gapWidth val="326"/>
        <c:overlap val="-58"/>
        <c:axId val="109019904"/>
        <c:axId val="109021440"/>
      </c:barChart>
      <c:catAx>
        <c:axId val="109019904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9021440"/>
        <c:crosses val="autoZero"/>
        <c:auto val="1"/>
        <c:lblAlgn val="ctr"/>
        <c:lblOffset val="100"/>
      </c:catAx>
      <c:valAx>
        <c:axId val="109021440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901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'odp 5 a 6'!$I$49:$O$49</c:f>
              <c:strCache>
                <c:ptCount val="7"/>
                <c:pt idx="0">
                  <c:v>Dzikie wysypiska śmieci</c:v>
                </c:pt>
                <c:pt idx="1">
                  <c:v>Niedostateczna liczba miejsc parkingowych</c:v>
                </c:pt>
                <c:pt idx="2">
                  <c:v>Uciążliwy dla mieszkańców ruch uliczny
(niebezpieczne przejścia dla pieszych)</c:v>
                </c:pt>
                <c:pt idx="3">
                  <c:v>Nieefektywny transport publiczny</c:v>
                </c:pt>
                <c:pt idx="4">
                  <c:v>Zanieczyszczone powietrze</c:v>
                </c:pt>
                <c:pt idx="5">
                  <c:v>Niezagospodarowane zbiorniki i cieki wodne</c:v>
                </c:pt>
                <c:pt idx="6">
                  <c:v>Złe rozmieszczenie przystanków autobusowych</c:v>
                </c:pt>
              </c:strCache>
            </c:strRef>
          </c:cat>
          <c:val>
            <c:numRef>
              <c:f>'odp 5 a 6'!$I$51:$O$51</c:f>
              <c:numCache>
                <c:formatCode>0.00%</c:formatCode>
                <c:ptCount val="7"/>
                <c:pt idx="0">
                  <c:v>0.1428571428571429</c:v>
                </c:pt>
                <c:pt idx="1">
                  <c:v>0.21428571428571427</c:v>
                </c:pt>
                <c:pt idx="2">
                  <c:v>0.21428571428571427</c:v>
                </c:pt>
                <c:pt idx="3">
                  <c:v>0.23809523809523814</c:v>
                </c:pt>
                <c:pt idx="4">
                  <c:v>0.30952380952380965</c:v>
                </c:pt>
                <c:pt idx="5">
                  <c:v>0.33333333333333331</c:v>
                </c:pt>
                <c:pt idx="6">
                  <c:v>0.54761904761904778</c:v>
                </c:pt>
              </c:numCache>
            </c:numRef>
          </c:val>
        </c:ser>
        <c:dLbls/>
        <c:gapWidth val="326"/>
        <c:overlap val="-58"/>
        <c:axId val="109139840"/>
        <c:axId val="109141376"/>
      </c:barChart>
      <c:catAx>
        <c:axId val="109139840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9141376"/>
        <c:crosses val="autoZero"/>
        <c:auto val="1"/>
        <c:lblAlgn val="ctr"/>
        <c:lblOffset val="100"/>
      </c:catAx>
      <c:valAx>
        <c:axId val="109141376"/>
        <c:scaling>
          <c:orientation val="minMax"/>
          <c:max val="1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913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'odp 5 a 7'!$F$50:$L$50</c:f>
              <c:strCache>
                <c:ptCount val="7"/>
                <c:pt idx="0">
                  <c:v>Miejsca do spędzania czasu wolnego na świeżym
powietrzu (np. plac zabaw, park)</c:v>
                </c:pt>
                <c:pt idx="1">
                  <c:v>Sklepy i placówki usługowe</c:v>
                </c:pt>
                <c:pt idx="2">
                  <c:v>Placówki opieki medycznej</c:v>
                </c:pt>
                <c:pt idx="3">
                  <c:v>Budynki publiczne, oferujące miejsce spędzania
wolnego czasu (np. świetlica, dom kultury,
biblioteka)</c:v>
                </c:pt>
                <c:pt idx="4">
                  <c:v>Kluby i kawiarnie</c:v>
                </c:pt>
                <c:pt idx="5">
                  <c:v>Lokale gastronomiczne</c:v>
                </c:pt>
                <c:pt idx="6">
                  <c:v>Miejsca oraz animacja zajęć rekreacyjnych i
sportowych dla różnych grup wiekowych</c:v>
                </c:pt>
              </c:strCache>
            </c:strRef>
          </c:cat>
          <c:val>
            <c:numRef>
              <c:f>'odp 5 a 7'!$F$52:$L$52</c:f>
              <c:numCache>
                <c:formatCode>0.00%</c:formatCode>
                <c:ptCount val="7"/>
                <c:pt idx="0">
                  <c:v>0.19047619047619052</c:v>
                </c:pt>
                <c:pt idx="1">
                  <c:v>0.21428571428571427</c:v>
                </c:pt>
                <c:pt idx="2">
                  <c:v>0.21428571428571427</c:v>
                </c:pt>
                <c:pt idx="3">
                  <c:v>0.21428571428571427</c:v>
                </c:pt>
                <c:pt idx="4">
                  <c:v>0.26190476190476203</c:v>
                </c:pt>
                <c:pt idx="5">
                  <c:v>0.26190476190476203</c:v>
                </c:pt>
                <c:pt idx="6">
                  <c:v>0.28571428571428581</c:v>
                </c:pt>
              </c:numCache>
            </c:numRef>
          </c:val>
        </c:ser>
        <c:dLbls/>
        <c:gapWidth val="326"/>
        <c:overlap val="-58"/>
        <c:axId val="109165568"/>
        <c:axId val="109175552"/>
      </c:barChart>
      <c:catAx>
        <c:axId val="109165568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9175552"/>
        <c:crosses val="autoZero"/>
        <c:auto val="1"/>
        <c:lblAlgn val="ctr"/>
        <c:lblOffset val="100"/>
      </c:catAx>
      <c:valAx>
        <c:axId val="109175552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916556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'odp 5 a 6'!$H$55:$Q$55</c:f>
              <c:strCache>
                <c:ptCount val="10"/>
                <c:pt idx="0">
                  <c:v>Infrastruktura niedostosowana dla osób
niepełnosprawnych</c:v>
                </c:pt>
                <c:pt idx="1">
                  <c:v>Zanieczyszczone powietrze</c:v>
                </c:pt>
                <c:pt idx="2">
                  <c:v>Dzikie wysypiska śmieci</c:v>
                </c:pt>
                <c:pt idx="3">
                  <c:v>Niezagospodarowane zbiorniki i cieki wodne</c:v>
                </c:pt>
                <c:pt idx="4">
                  <c:v>Nieefektywny transport publiczny</c:v>
                </c:pt>
                <c:pt idx="5">
                  <c:v>Niedostateczna liczba miejsc parkingowych</c:v>
                </c:pt>
                <c:pt idx="6">
                  <c:v>Uciążliwy dla mieszkańców ruch uliczny
(niebezpieczne przejścia dla pieszych)</c:v>
                </c:pt>
                <c:pt idx="7">
                  <c:v>Zły stan dróg i chodników</c:v>
                </c:pt>
                <c:pt idx="8">
                  <c:v>Niska estetyka otoczenia (np. dewastacje,
nieestetyczne budynki, brak lub zaniedbana
zieleń)</c:v>
                </c:pt>
                <c:pt idx="9">
                  <c:v>Zdewastowane i opuszczone tereny poprzemysłowe</c:v>
                </c:pt>
              </c:strCache>
            </c:strRef>
          </c:cat>
          <c:val>
            <c:numRef>
              <c:f>'odp 5 a 6'!$H$57:$Q$57</c:f>
              <c:numCache>
                <c:formatCode>0.00%</c:formatCode>
                <c:ptCount val="10"/>
                <c:pt idx="0">
                  <c:v>0.15789473684210531</c:v>
                </c:pt>
                <c:pt idx="1">
                  <c:v>0.15789473684210531</c:v>
                </c:pt>
                <c:pt idx="2">
                  <c:v>0.15789473684210531</c:v>
                </c:pt>
                <c:pt idx="3">
                  <c:v>0.18421052631578944</c:v>
                </c:pt>
                <c:pt idx="4">
                  <c:v>0.21052631578947373</c:v>
                </c:pt>
                <c:pt idx="5">
                  <c:v>0.21052631578947373</c:v>
                </c:pt>
                <c:pt idx="6">
                  <c:v>0.36842105263157893</c:v>
                </c:pt>
                <c:pt idx="7">
                  <c:v>0.39473684210526322</c:v>
                </c:pt>
                <c:pt idx="8">
                  <c:v>0.44736842105263164</c:v>
                </c:pt>
                <c:pt idx="9">
                  <c:v>0.73684210526315785</c:v>
                </c:pt>
              </c:numCache>
            </c:numRef>
          </c:val>
        </c:ser>
        <c:dLbls/>
        <c:gapWidth val="326"/>
        <c:overlap val="-58"/>
        <c:axId val="108773760"/>
        <c:axId val="108775296"/>
      </c:barChart>
      <c:catAx>
        <c:axId val="108773760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775296"/>
        <c:crosses val="autoZero"/>
        <c:auto val="1"/>
        <c:lblAlgn val="ctr"/>
        <c:lblOffset val="100"/>
      </c:catAx>
      <c:valAx>
        <c:axId val="108775296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77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'odp 5 a 7'!$F$60:$L$60</c:f>
              <c:strCache>
                <c:ptCount val="7"/>
                <c:pt idx="0">
                  <c:v>Wydarzenia kulturalne dla lokalnej społeczności</c:v>
                </c:pt>
                <c:pt idx="1">
                  <c:v>Miejsca do spędzania czasu wolnego na świeżym
powietrzu (np. plac zabaw, park)</c:v>
                </c:pt>
                <c:pt idx="2">
                  <c:v>Kluby i kawiarnie</c:v>
                </c:pt>
                <c:pt idx="3">
                  <c:v>Inne, jakie?</c:v>
                </c:pt>
                <c:pt idx="4">
                  <c:v>Sklepy i placówki usługowe</c:v>
                </c:pt>
                <c:pt idx="5">
                  <c:v>Budynki publiczne, oferujące miejsce spędzania
wolnego czasu (np. świetlica, dom kultury,
biblioteka)</c:v>
                </c:pt>
                <c:pt idx="6">
                  <c:v>Miejsca oraz animacja zajęć rekreacyjnych i
sportowych dla różnych grup wiekowych</c:v>
                </c:pt>
              </c:strCache>
            </c:strRef>
          </c:cat>
          <c:val>
            <c:numRef>
              <c:f>'odp 5 a 7'!$F$62:$L$62</c:f>
              <c:numCache>
                <c:formatCode>0.00%</c:formatCode>
                <c:ptCount val="7"/>
                <c:pt idx="0">
                  <c:v>0.21052631578947373</c:v>
                </c:pt>
                <c:pt idx="1">
                  <c:v>0.23684210526315788</c:v>
                </c:pt>
                <c:pt idx="2">
                  <c:v>0.23684210526315788</c:v>
                </c:pt>
                <c:pt idx="3">
                  <c:v>0.23684210526315788</c:v>
                </c:pt>
                <c:pt idx="4">
                  <c:v>0.26315789473684215</c:v>
                </c:pt>
                <c:pt idx="5">
                  <c:v>0.34210526315789486</c:v>
                </c:pt>
                <c:pt idx="6">
                  <c:v>0.39473684210526322</c:v>
                </c:pt>
              </c:numCache>
            </c:numRef>
          </c:val>
        </c:ser>
        <c:dLbls/>
        <c:gapWidth val="326"/>
        <c:overlap val="-58"/>
        <c:axId val="109086208"/>
        <c:axId val="109087744"/>
      </c:barChart>
      <c:catAx>
        <c:axId val="109086208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9087744"/>
        <c:crosses val="autoZero"/>
        <c:auto val="1"/>
        <c:lblAlgn val="ctr"/>
        <c:lblOffset val="100"/>
      </c:catAx>
      <c:valAx>
        <c:axId val="109087744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908620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'odp 5 a 6'!$J$63:$Q$63</c:f>
              <c:strCache>
                <c:ptCount val="8"/>
                <c:pt idx="0">
                  <c:v>Infrastruktura niedostosowana dla osób
niepełnosprawnych</c:v>
                </c:pt>
                <c:pt idx="1">
                  <c:v>Zły stan dróg i chodników</c:v>
                </c:pt>
                <c:pt idx="2">
                  <c:v>Zanieczyszczone powietrze</c:v>
                </c:pt>
                <c:pt idx="3">
                  <c:v>Niedostateczna liczba miejsc parkingowych</c:v>
                </c:pt>
                <c:pt idx="4">
                  <c:v>Zdewastowane i opuszczone tereny poprzemysłowe</c:v>
                </c:pt>
                <c:pt idx="5">
                  <c:v>Dzikie wysypiska śmieci</c:v>
                </c:pt>
                <c:pt idx="6">
                  <c:v>Uciążliwy dla mieszkańców ruch uliczny
(niebezpieczne przejścia dla pieszych)</c:v>
                </c:pt>
                <c:pt idx="7">
                  <c:v>Niska estetyka otoczenia (np. dewastacje,
nieestetyczne budynki, brak lub zaniedbana
zieleń)</c:v>
                </c:pt>
              </c:strCache>
            </c:strRef>
          </c:cat>
          <c:val>
            <c:numRef>
              <c:f>'odp 5 a 6'!$J$65:$Q$65</c:f>
              <c:numCache>
                <c:formatCode>0.00%</c:formatCode>
                <c:ptCount val="8"/>
                <c:pt idx="0">
                  <c:v>0.18518518518518523</c:v>
                </c:pt>
                <c:pt idx="1">
                  <c:v>0.18518518518518523</c:v>
                </c:pt>
                <c:pt idx="2">
                  <c:v>0.2592592592592593</c:v>
                </c:pt>
                <c:pt idx="3">
                  <c:v>0.37037037037037046</c:v>
                </c:pt>
                <c:pt idx="4">
                  <c:v>0.37037037037037046</c:v>
                </c:pt>
                <c:pt idx="5">
                  <c:v>0.44444444444444442</c:v>
                </c:pt>
                <c:pt idx="6">
                  <c:v>0.48148148148148151</c:v>
                </c:pt>
                <c:pt idx="7">
                  <c:v>0.5185185185185186</c:v>
                </c:pt>
              </c:numCache>
            </c:numRef>
          </c:val>
        </c:ser>
        <c:dLbls/>
        <c:gapWidth val="326"/>
        <c:overlap val="-58"/>
        <c:axId val="113461888"/>
        <c:axId val="113467776"/>
      </c:barChart>
      <c:catAx>
        <c:axId val="113461888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467776"/>
        <c:crosses val="autoZero"/>
        <c:auto val="1"/>
        <c:lblAlgn val="ctr"/>
        <c:lblOffset val="100"/>
      </c:catAx>
      <c:valAx>
        <c:axId val="113467776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46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'odp 5 a 7'!$G$74:$L$74</c:f>
              <c:strCache>
                <c:ptCount val="6"/>
                <c:pt idx="0">
                  <c:v>Kluby i kawiarnie</c:v>
                </c:pt>
                <c:pt idx="1">
                  <c:v>Budynki publiczne, oferujące miejsce spędzania
wolnego czasu (np. świetlica, dom kultury,
biblioteka)</c:v>
                </c:pt>
                <c:pt idx="2">
                  <c:v>Miejsca oraz animacja zajęć rekreacyjnych i
sportowych dla różnych grup wiekowych</c:v>
                </c:pt>
                <c:pt idx="3">
                  <c:v>Inne, jakie?</c:v>
                </c:pt>
                <c:pt idx="4">
                  <c:v>Miejsca do spędzania czasu wolnego na świeżym
powietrzu (np. plac zabaw, park)</c:v>
                </c:pt>
                <c:pt idx="5">
                  <c:v>Placówki opieki medycznej</c:v>
                </c:pt>
              </c:strCache>
            </c:strRef>
          </c:cat>
          <c:val>
            <c:numRef>
              <c:f>'odp 5 a 7'!$G$76:$L$76</c:f>
              <c:numCache>
                <c:formatCode>0.00%</c:formatCode>
                <c:ptCount val="6"/>
                <c:pt idx="0">
                  <c:v>0.14814814814814817</c:v>
                </c:pt>
                <c:pt idx="1">
                  <c:v>0.14814814814814817</c:v>
                </c:pt>
                <c:pt idx="2">
                  <c:v>0.18518518518518523</c:v>
                </c:pt>
                <c:pt idx="3">
                  <c:v>0.2592592592592593</c:v>
                </c:pt>
                <c:pt idx="4">
                  <c:v>0.29629629629629628</c:v>
                </c:pt>
                <c:pt idx="5">
                  <c:v>0.33333333333333331</c:v>
                </c:pt>
              </c:numCache>
            </c:numRef>
          </c:val>
        </c:ser>
        <c:dLbls/>
        <c:gapWidth val="326"/>
        <c:overlap val="-58"/>
        <c:axId val="113516544"/>
        <c:axId val="113518080"/>
      </c:barChart>
      <c:catAx>
        <c:axId val="113516544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518080"/>
        <c:crosses val="autoZero"/>
        <c:auto val="1"/>
        <c:lblAlgn val="ctr"/>
        <c:lblOffset val="100"/>
      </c:catAx>
      <c:valAx>
        <c:axId val="113518080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51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'Strona 2'!$L$9:$L$19</c:f>
              <c:strCache>
                <c:ptCount val="11"/>
                <c:pt idx="0">
                  <c:v>Akty wandalizmu i chuligaństwa</c:v>
                </c:pt>
                <c:pt idx="1">
                  <c:v>Brak miejsc do uprawiania sportu i rekreacji</c:v>
                </c:pt>
                <c:pt idx="2">
                  <c:v>Dostępność i jakość komunikacji z miastem
Chełmek (częstotliwość kursów, ceny biletów,
komfort podróży itp.)</c:v>
                </c:pt>
                <c:pt idx="3">
                  <c:v>Emigracja zarobkowa młodych</c:v>
                </c:pt>
                <c:pt idx="4">
                  <c:v>Niewystarczająca oferta czasu wolnego (np. brak
odpowiedniej liczby zajęć organizowanych dla
różnych grup wiekowych</c:v>
                </c:pt>
                <c:pt idx="5">
                  <c:v>Brak miejsc pracy w najbliższej okolicy</c:v>
                </c:pt>
                <c:pt idx="6">
                  <c:v>Zły stan infrastruktury lokalizowanej w pasach
drogowych (oświetlenie, pobocza, chodniki itp</c:v>
                </c:pt>
                <c:pt idx="7">
                  <c:v>Dostępność i jakość usług (np. opieka
lekarska, urząd, biblioteki, kino)</c:v>
                </c:pt>
                <c:pt idx="8">
                  <c:v>Zanieczyszczenie środowiska (np. zły stan
powietrza, hałas, skażenie wód i gleb)</c:v>
                </c:pt>
                <c:pt idx="9">
                  <c:v>Brak ścieżek rowerowych</c:v>
                </c:pt>
                <c:pt idx="10">
                  <c:v>Niska świadomość ekologiczna mieszkańców
(np.  palenie śmieci, nielegalne wysypiska)</c:v>
                </c:pt>
              </c:strCache>
            </c:strRef>
          </c:cat>
          <c:val>
            <c:numRef>
              <c:f>'Strona 2'!$M$9:$M$19</c:f>
              <c:numCache>
                <c:formatCode>0.00%</c:formatCode>
                <c:ptCount val="11"/>
                <c:pt idx="0">
                  <c:v>0.13157894736842107</c:v>
                </c:pt>
                <c:pt idx="1">
                  <c:v>0.15789473684210531</c:v>
                </c:pt>
                <c:pt idx="2">
                  <c:v>0.18421052631578944</c:v>
                </c:pt>
                <c:pt idx="3">
                  <c:v>0.18421052631578944</c:v>
                </c:pt>
                <c:pt idx="4">
                  <c:v>0.21052631578947373</c:v>
                </c:pt>
                <c:pt idx="5">
                  <c:v>0.23684210526315788</c:v>
                </c:pt>
                <c:pt idx="6">
                  <c:v>0.36842105263157893</c:v>
                </c:pt>
                <c:pt idx="7">
                  <c:v>0.39473684210526322</c:v>
                </c:pt>
                <c:pt idx="8">
                  <c:v>0.39473684210526322</c:v>
                </c:pt>
                <c:pt idx="9">
                  <c:v>0.5</c:v>
                </c:pt>
                <c:pt idx="10">
                  <c:v>0.57894736842105254</c:v>
                </c:pt>
              </c:numCache>
            </c:numRef>
          </c:val>
        </c:ser>
        <c:dLbls/>
        <c:gapWidth val="326"/>
        <c:overlap val="-58"/>
        <c:axId val="113528832"/>
        <c:axId val="113530368"/>
      </c:barChart>
      <c:catAx>
        <c:axId val="113528832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530368"/>
        <c:crosses val="autoZero"/>
        <c:auto val="1"/>
        <c:lblAlgn val="ctr"/>
        <c:lblOffset val="100"/>
      </c:catAx>
      <c:valAx>
        <c:axId val="113530368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52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'Strona 1'!$J$9:$J$19</c:f>
              <c:strCache>
                <c:ptCount val="11"/>
                <c:pt idx="0">
                  <c:v>Niska świadomość ekologiczna mieszkańców
(np.  palenie śmieci, nielegalne wysypiska)</c:v>
                </c:pt>
                <c:pt idx="1">
                  <c:v>Poczucie zagrożenia – niedostateczna liczba
patroli policji i długie oczekiwanie na
interwencje</c:v>
                </c:pt>
                <c:pt idx="2">
                  <c:v>Niewystarczająca oferta czasu wolnego (np. brak
odpowiedniej liczby zajęć organizowanych dla
różnych grup wiekowych</c:v>
                </c:pt>
                <c:pt idx="3">
                  <c:v>Emigracja zarobkowa młodych</c:v>
                </c:pt>
                <c:pt idx="4">
                  <c:v>Brak lub niedostateczny poziom rozwinięcia
systemu kanalizacji</c:v>
                </c:pt>
                <c:pt idx="5">
                  <c:v>Zagrożenie podtapianiem domów</c:v>
                </c:pt>
                <c:pt idx="6">
                  <c:v>Dostępność i jakość komunikacji z miastem
Chełmek (częstotliwość kursów, ceny biletów,
komfort podróży itp.)</c:v>
                </c:pt>
                <c:pt idx="7">
                  <c:v>Brak ścieżek rowerowych</c:v>
                </c:pt>
                <c:pt idx="8">
                  <c:v>Brak miejsc pracy w najbliższej okolicy</c:v>
                </c:pt>
                <c:pt idx="9">
                  <c:v>Dostępność i jakość usług (np. opieka
lekarska, urząd, biblioteki, kino)</c:v>
                </c:pt>
                <c:pt idx="10">
                  <c:v>Zły stan infrastruktury lokalizowanej w pasach
drogowych (oświetlenie, pobocza, chodniki itp</c:v>
                </c:pt>
              </c:strCache>
            </c:strRef>
          </c:cat>
          <c:val>
            <c:numRef>
              <c:f>'Strona 1'!$K$9:$K$19</c:f>
              <c:numCache>
                <c:formatCode>0.00%</c:formatCode>
                <c:ptCount val="11"/>
                <c:pt idx="0">
                  <c:v>0.19230769230769235</c:v>
                </c:pt>
                <c:pt idx="1">
                  <c:v>0.19230769230769235</c:v>
                </c:pt>
                <c:pt idx="2">
                  <c:v>0.21153846153846159</c:v>
                </c:pt>
                <c:pt idx="3">
                  <c:v>0.21153846153846159</c:v>
                </c:pt>
                <c:pt idx="4">
                  <c:v>0.28846153846153838</c:v>
                </c:pt>
                <c:pt idx="5">
                  <c:v>0.28846153846153838</c:v>
                </c:pt>
                <c:pt idx="6">
                  <c:v>0.38461538461538469</c:v>
                </c:pt>
                <c:pt idx="7">
                  <c:v>0.38461538461538469</c:v>
                </c:pt>
                <c:pt idx="8">
                  <c:v>0.40384615384615385</c:v>
                </c:pt>
                <c:pt idx="9">
                  <c:v>0.4423076923076924</c:v>
                </c:pt>
                <c:pt idx="10">
                  <c:v>0.51923076923076916</c:v>
                </c:pt>
              </c:numCache>
            </c:numRef>
          </c:val>
        </c:ser>
        <c:dLbls/>
        <c:gapWidth val="326"/>
        <c:overlap val="-58"/>
        <c:axId val="113924352"/>
        <c:axId val="113934336"/>
      </c:barChart>
      <c:catAx>
        <c:axId val="113924352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934336"/>
        <c:crosses val="autoZero"/>
        <c:auto val="1"/>
        <c:lblAlgn val="ctr"/>
        <c:lblOffset val="100"/>
      </c:catAx>
      <c:valAx>
        <c:axId val="113934336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92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'Strona 2'!$B$80:$B$85</c:f>
              <c:strCache>
                <c:ptCount val="6"/>
                <c:pt idx="0">
                  <c:v>Osoby długotrwale bezrobotne (powyżej 1 roku)</c:v>
                </c:pt>
                <c:pt idx="1">
                  <c:v>Młodzi ludzie z wykształceniem zawodowym</c:v>
                </c:pt>
                <c:pt idx="2">
                  <c:v>Młodzi ludzie z wyższym wykształceniem</c:v>
                </c:pt>
                <c:pt idx="3">
                  <c:v>Osoby niepełnosprawne</c:v>
                </c:pt>
                <c:pt idx="4">
                  <c:v>Matki powracające do pracy po urlopie
macierzyńskim</c:v>
                </c:pt>
                <c:pt idx="5">
                  <c:v>Osoby powyżej 55 roku życia</c:v>
                </c:pt>
              </c:strCache>
            </c:strRef>
          </c:cat>
          <c:val>
            <c:numRef>
              <c:f>'Strona 2'!$C$80:$C$85</c:f>
              <c:numCache>
                <c:formatCode>0.00%</c:formatCode>
                <c:ptCount val="6"/>
                <c:pt idx="0">
                  <c:v>7.8947368421052613E-2</c:v>
                </c:pt>
                <c:pt idx="1">
                  <c:v>0.10526315789473685</c:v>
                </c:pt>
                <c:pt idx="2">
                  <c:v>0.13157894736842107</c:v>
                </c:pt>
                <c:pt idx="3">
                  <c:v>0.13157894736842107</c:v>
                </c:pt>
                <c:pt idx="4">
                  <c:v>0.15789473684210531</c:v>
                </c:pt>
                <c:pt idx="5">
                  <c:v>0.23684210526315788</c:v>
                </c:pt>
              </c:numCache>
            </c:numRef>
          </c:val>
        </c:ser>
        <c:dLbls/>
        <c:gapWidth val="326"/>
        <c:overlap val="-58"/>
        <c:axId val="113940736"/>
        <c:axId val="113971200"/>
      </c:barChart>
      <c:catAx>
        <c:axId val="113940736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971200"/>
        <c:crosses val="autoZero"/>
        <c:auto val="1"/>
        <c:lblAlgn val="ctr"/>
        <c:lblOffset val="100"/>
      </c:catAx>
      <c:valAx>
        <c:axId val="113971200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9407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7905496474465368"/>
          <c:y val="3.7498050257366036E-2"/>
          <c:w val="0.79126395315818365"/>
          <c:h val="0.54907452216307584"/>
        </c:manualLayout>
      </c:layout>
      <c:barChart>
        <c:barDir val="col"/>
        <c:grouping val="clustered"/>
        <c:ser>
          <c:idx val="0"/>
          <c:order val="0"/>
          <c:tx>
            <c:strRef>
              <c:f>LUDNOŚĆ!$AX$19</c:f>
              <c:strCache>
                <c:ptCount val="1"/>
                <c:pt idx="0">
                  <c:v>Małopolska</c:v>
                </c:pt>
              </c:strCache>
            </c:strRef>
          </c:tx>
          <c:dLbls>
            <c:dLbl>
              <c:idx val="1"/>
              <c:layout>
                <c:manualLayout>
                  <c:x val="-3.3015641935264545E-2"/>
                  <c:y val="3.0475977171013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[Chełmek_diagnoza.xlsx]LUDNOŚĆ!$AY$17,[Chełmek_diagnoza.xlsx]LUDNOŚĆ!$BE$17,[Chełmek_diagnoza.xlsx]LUDNOŚĆ!$BK$17</c:f>
              <c:strCache>
                <c:ptCount val="3"/>
                <c:pt idx="0">
                  <c:v>przedprodukcyjny </c:v>
                </c:pt>
                <c:pt idx="1">
                  <c:v>produkcyjny</c:v>
                </c:pt>
                <c:pt idx="2">
                  <c:v>poprodukcyjny</c:v>
                </c:pt>
              </c:strCache>
            </c:strRef>
          </c:cat>
          <c:val>
            <c:numRef>
              <c:f>[Chełmek_diagnoza.xlsx]LUDNOŚĆ!$AY$23,[Chełmek_diagnoza.xlsx]LUDNOŚĆ!$BE$23,[Chełmek_diagnoza.xlsx]LUDNOŚĆ!$BK$23</c:f>
              <c:numCache>
                <c:formatCode>0.0%</c:formatCode>
                <c:ptCount val="3"/>
                <c:pt idx="0">
                  <c:v>-4.5226130653266312E-2</c:v>
                </c:pt>
                <c:pt idx="1">
                  <c:v>-1.2578616352201236E-2</c:v>
                </c:pt>
                <c:pt idx="2">
                  <c:v>0.10303030303030294</c:v>
                </c:pt>
              </c:numCache>
            </c:numRef>
          </c:val>
        </c:ser>
        <c:ser>
          <c:idx val="1"/>
          <c:order val="1"/>
          <c:tx>
            <c:strRef>
              <c:f>LUDNOŚĆ!$AX$25</c:f>
              <c:strCache>
                <c:ptCount val="1"/>
                <c:pt idx="0">
                  <c:v>Powiat oświęcimski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80949714637668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317318114008952E-2"/>
                  <c:y val="-2.793611243315886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119965626085908E-17"/>
                  <c:y val="8.380893722028702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[Chełmek_diagnoza.xlsx]LUDNOŚĆ!$AY$17,[Chełmek_diagnoza.xlsx]LUDNOŚĆ!$BE$17,[Chełmek_diagnoza.xlsx]LUDNOŚĆ!$BK$17</c:f>
              <c:strCache>
                <c:ptCount val="3"/>
                <c:pt idx="0">
                  <c:v>przedprodukcyjny </c:v>
                </c:pt>
                <c:pt idx="1">
                  <c:v>produkcyjny</c:v>
                </c:pt>
                <c:pt idx="2">
                  <c:v>poprodukcyjny</c:v>
                </c:pt>
              </c:strCache>
            </c:strRef>
          </c:cat>
          <c:val>
            <c:numRef>
              <c:f>[Chełmek_diagnoza.xlsx]LUDNOŚĆ!$AY$29,[Chełmek_diagnoza.xlsx]LUDNOŚĆ!$BE$29,[Chełmek_diagnoza.xlsx]LUDNOŚĆ!$BK$29</c:f>
              <c:numCache>
                <c:formatCode>0.0%</c:formatCode>
                <c:ptCount val="3"/>
                <c:pt idx="0">
                  <c:v>-3.8043478260869602E-2</c:v>
                </c:pt>
                <c:pt idx="1">
                  <c:v>-1.7214397496087653E-2</c:v>
                </c:pt>
                <c:pt idx="2">
                  <c:v>0.10169491525423757</c:v>
                </c:pt>
              </c:numCache>
            </c:numRef>
          </c:val>
        </c:ser>
        <c:ser>
          <c:idx val="2"/>
          <c:order val="2"/>
          <c:tx>
            <c:strRef>
              <c:f>LUDNOŚĆ!$AX$31</c:f>
              <c:strCache>
                <c:ptCount val="1"/>
                <c:pt idx="0">
                  <c:v>Chełmek</c:v>
                </c:pt>
              </c:strCache>
            </c:strRef>
          </c:tx>
          <c:dLbls>
            <c:dLbl>
              <c:idx val="1"/>
              <c:layout>
                <c:manualLayout>
                  <c:x val="1.5119004291433548E-2"/>
                  <c:y val="-8.193858410689788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76388888888888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[Chełmek_diagnoza.xlsx]LUDNOŚĆ!$AY$17,[Chełmek_diagnoza.xlsx]LUDNOŚĆ!$BE$17,[Chełmek_diagnoza.xlsx]LUDNOŚĆ!$BK$17</c:f>
              <c:strCache>
                <c:ptCount val="3"/>
                <c:pt idx="0">
                  <c:v>przedprodukcyjny </c:v>
                </c:pt>
                <c:pt idx="1">
                  <c:v>produkcyjny</c:v>
                </c:pt>
                <c:pt idx="2">
                  <c:v>poprodukcyjny</c:v>
                </c:pt>
              </c:strCache>
            </c:strRef>
          </c:cat>
          <c:val>
            <c:numRef>
              <c:f>[Chełmek_diagnoza.xlsx]LUDNOŚĆ!$AY$35,[Chełmek_diagnoza.xlsx]LUDNOŚĆ!$BE$35,[Chełmek_diagnoza.xlsx]LUDNOŚĆ!$BK$35</c:f>
              <c:numCache>
                <c:formatCode>0.0%</c:formatCode>
                <c:ptCount val="3"/>
                <c:pt idx="0">
                  <c:v>-6.2146892655367117E-2</c:v>
                </c:pt>
                <c:pt idx="1">
                  <c:v>-1.8461538461538533E-2</c:v>
                </c:pt>
                <c:pt idx="2">
                  <c:v>0.13294797687861271</c:v>
                </c:pt>
              </c:numCache>
            </c:numRef>
          </c:val>
        </c:ser>
        <c:dLbls/>
        <c:axId val="105691392"/>
        <c:axId val="105713664"/>
      </c:barChart>
      <c:catAx>
        <c:axId val="105691392"/>
        <c:scaling>
          <c:orientation val="minMax"/>
        </c:scaling>
        <c:axPos val="b"/>
        <c:numFmt formatCode="General" sourceLinked="0"/>
        <c:tickLblPos val="low"/>
        <c:crossAx val="105713664"/>
        <c:crosses val="autoZero"/>
        <c:auto val="1"/>
        <c:lblAlgn val="ctr"/>
        <c:lblOffset val="100"/>
      </c:catAx>
      <c:valAx>
        <c:axId val="105713664"/>
        <c:scaling>
          <c:orientation val="minMax"/>
          <c:max val="0.15000000000000024"/>
          <c:min val="-0.12000000000000002"/>
        </c:scaling>
        <c:axPos val="l"/>
        <c:majorGridlines/>
        <c:numFmt formatCode="0.0%" sourceLinked="1"/>
        <c:tickLblPos val="nextTo"/>
        <c:crossAx val="105691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5638595705366893"/>
          <c:w val="0.98505212350409277"/>
          <c:h val="0.12870081149288293"/>
        </c:manualLayout>
      </c:layout>
    </c:legend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'Strona 2'!$B$49:$B$54</c:f>
              <c:strCache>
                <c:ptCount val="6"/>
                <c:pt idx="0">
                  <c:v>Osoby niepełnosprawne</c:v>
                </c:pt>
                <c:pt idx="1">
                  <c:v>Młodzi ludzie z wykształceniem zawodowym</c:v>
                </c:pt>
                <c:pt idx="2">
                  <c:v>Osoby powyżej 55 roku życia</c:v>
                </c:pt>
                <c:pt idx="3">
                  <c:v>Matki powracające do pracy po urlopie
macierzyńskim</c:v>
                </c:pt>
                <c:pt idx="4">
                  <c:v>Osoby długotrwale bezrobotne (powyżej 1 roku)</c:v>
                </c:pt>
                <c:pt idx="5">
                  <c:v>Młodzi ludzie z wyższym wykształceniem</c:v>
                </c:pt>
              </c:strCache>
            </c:strRef>
          </c:cat>
          <c:val>
            <c:numRef>
              <c:f>'Strona 2'!$C$49:$C$54</c:f>
              <c:numCache>
                <c:formatCode>0.00%</c:formatCode>
                <c:ptCount val="6"/>
                <c:pt idx="0">
                  <c:v>0.19230769230769235</c:v>
                </c:pt>
                <c:pt idx="1">
                  <c:v>0.38461538461538469</c:v>
                </c:pt>
                <c:pt idx="2">
                  <c:v>0.42307692307692313</c:v>
                </c:pt>
                <c:pt idx="3">
                  <c:v>0.4423076923076924</c:v>
                </c:pt>
                <c:pt idx="4">
                  <c:v>0.46153846153846162</c:v>
                </c:pt>
                <c:pt idx="5">
                  <c:v>0.55769230769230771</c:v>
                </c:pt>
              </c:numCache>
            </c:numRef>
          </c:val>
        </c:ser>
        <c:dLbls/>
        <c:gapWidth val="326"/>
        <c:overlap val="-58"/>
        <c:axId val="113990656"/>
        <c:axId val="114029312"/>
      </c:barChart>
      <c:catAx>
        <c:axId val="113990656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029312"/>
        <c:crosses val="autoZero"/>
        <c:auto val="1"/>
        <c:lblAlgn val="ctr"/>
        <c:lblOffset val="100"/>
      </c:catAx>
      <c:valAx>
        <c:axId val="114029312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99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'Strona 2'!$B$89:$B$93</c:f>
              <c:strCache>
                <c:ptCount val="5"/>
                <c:pt idx="0">
                  <c:v>Tak, codziennie</c:v>
                </c:pt>
                <c:pt idx="1">
                  <c:v>Tak, raz w miesiącu</c:v>
                </c:pt>
                <c:pt idx="2">
                  <c:v>Tak, rzadziej niż raz w miesiącu</c:v>
                </c:pt>
                <c:pt idx="3">
                  <c:v>Tak, raz w tygodniu</c:v>
                </c:pt>
                <c:pt idx="4">
                  <c:v>Nie korzystam</c:v>
                </c:pt>
              </c:strCache>
            </c:strRef>
          </c:cat>
          <c:val>
            <c:numRef>
              <c:f>'Strona 2'!$C$89:$C$93</c:f>
              <c:numCache>
                <c:formatCode>0.0%</c:formatCode>
                <c:ptCount val="5"/>
                <c:pt idx="0">
                  <c:v>7.7777777777777779E-2</c:v>
                </c:pt>
                <c:pt idx="1">
                  <c:v>7.7777777777777779E-2</c:v>
                </c:pt>
                <c:pt idx="2">
                  <c:v>0.13333333333333336</c:v>
                </c:pt>
                <c:pt idx="3">
                  <c:v>0.14444444444444449</c:v>
                </c:pt>
                <c:pt idx="4">
                  <c:v>0.33333333333333331</c:v>
                </c:pt>
              </c:numCache>
            </c:numRef>
          </c:val>
        </c:ser>
        <c:dLbls/>
        <c:gapWidth val="326"/>
        <c:overlap val="-58"/>
        <c:axId val="114110848"/>
        <c:axId val="114112384"/>
      </c:barChart>
      <c:catAx>
        <c:axId val="114110848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112384"/>
        <c:crosses val="autoZero"/>
        <c:auto val="1"/>
        <c:lblAlgn val="ctr"/>
        <c:lblOffset val="100"/>
      </c:catAx>
      <c:valAx>
        <c:axId val="114112384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11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'Strona 3'!$B$4:$B$9</c:f>
              <c:strCache>
                <c:ptCount val="6"/>
                <c:pt idx="0">
                  <c:v>Zbyt duża odległość przystanku od miejsca
zamieszkania</c:v>
                </c:pt>
                <c:pt idx="1">
                  <c:v>Niski komfort podróży (tłok w pojazdach,
przestarzałe pojazdy itp.)</c:v>
                </c:pt>
                <c:pt idx="2">
                  <c:v>Wysokie ceny biletów</c:v>
                </c:pt>
                <c:pt idx="3">
                  <c:v>Brak kursów do miejsc, w które podróżuję</c:v>
                </c:pt>
                <c:pt idx="4">
                  <c:v>Brak kursów w odpowiadających mi godzinach</c:v>
                </c:pt>
                <c:pt idx="5">
                  <c:v>podróżuję samochodem</c:v>
                </c:pt>
              </c:strCache>
            </c:strRef>
          </c:cat>
          <c:val>
            <c:numRef>
              <c:f>'Strona 3'!$C$4:$C$9</c:f>
              <c:numCache>
                <c:formatCode>0.00%</c:formatCode>
                <c:ptCount val="6"/>
                <c:pt idx="0">
                  <c:v>2.222222222222223E-2</c:v>
                </c:pt>
                <c:pt idx="1">
                  <c:v>4.444444444444446E-2</c:v>
                </c:pt>
                <c:pt idx="2">
                  <c:v>7.7777777777777779E-2</c:v>
                </c:pt>
                <c:pt idx="3">
                  <c:v>0.1</c:v>
                </c:pt>
                <c:pt idx="4">
                  <c:v>0.21111111111111114</c:v>
                </c:pt>
                <c:pt idx="5">
                  <c:v>0.26666666666666672</c:v>
                </c:pt>
              </c:numCache>
            </c:numRef>
          </c:val>
        </c:ser>
        <c:dLbls/>
        <c:gapWidth val="326"/>
        <c:overlap val="-58"/>
        <c:axId val="114157056"/>
        <c:axId val="114158592"/>
      </c:barChart>
      <c:catAx>
        <c:axId val="114157056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158592"/>
        <c:crosses val="autoZero"/>
        <c:auto val="1"/>
        <c:lblAlgn val="ctr"/>
        <c:lblOffset val="100"/>
      </c:catAx>
      <c:valAx>
        <c:axId val="114158592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15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'Strona 4'!$B$26:$B$31</c:f>
              <c:strCache>
                <c:ptCount val="6"/>
                <c:pt idx="0">
                  <c:v>Baza/infrastruktura wczesno-edukacyjna (żłobki,
przedszkola, itp.)</c:v>
                </c:pt>
                <c:pt idx="1">
                  <c:v>Rekreacyjne ścieżki rowerowe</c:v>
                </c:pt>
                <c:pt idx="2">
                  <c:v>Zatrudnienie animatora czasu wolnego (kultura,
sport, rekreacja) do dyspozycji różnych grup
mieszkańców</c:v>
                </c:pt>
                <c:pt idx="3">
                  <c:v>Rozwój oświetlenia ulicznego</c:v>
                </c:pt>
                <c:pt idx="4">
                  <c:v>Rozwój/modernizacja sieci
wodociągowej/kanalizacji we wsi</c:v>
                </c:pt>
                <c:pt idx="5">
                  <c:v>Chodniki, deptaki pieszo-rowerowe</c:v>
                </c:pt>
              </c:strCache>
            </c:strRef>
          </c:cat>
          <c:val>
            <c:numRef>
              <c:f>'Strona 4'!$C$26:$C$31</c:f>
              <c:numCache>
                <c:formatCode>0.00%</c:formatCode>
                <c:ptCount val="6"/>
                <c:pt idx="0">
                  <c:v>0.25</c:v>
                </c:pt>
                <c:pt idx="1">
                  <c:v>0.25</c:v>
                </c:pt>
                <c:pt idx="2">
                  <c:v>0.26923076923076927</c:v>
                </c:pt>
                <c:pt idx="3">
                  <c:v>0.38461538461538469</c:v>
                </c:pt>
                <c:pt idx="4">
                  <c:v>0.48076923076923078</c:v>
                </c:pt>
                <c:pt idx="5">
                  <c:v>0.75000000000000011</c:v>
                </c:pt>
              </c:numCache>
            </c:numRef>
          </c:val>
        </c:ser>
        <c:dLbls/>
        <c:gapWidth val="326"/>
        <c:overlap val="-58"/>
        <c:axId val="114241536"/>
        <c:axId val="114243072"/>
      </c:barChart>
      <c:catAx>
        <c:axId val="114241536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243072"/>
        <c:crosses val="autoZero"/>
        <c:auto val="1"/>
        <c:lblAlgn val="ctr"/>
        <c:lblOffset val="100"/>
      </c:catAx>
      <c:valAx>
        <c:axId val="114243072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241536"/>
        <c:crosses val="autoZero"/>
        <c:crossBetween val="between"/>
        <c:majorUnit val="0.4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'Strona 4'!$B$24:$B$28</c:f>
              <c:strCache>
                <c:ptCount val="5"/>
                <c:pt idx="0">
                  <c:v>Rozwój oświetlenia ulicznego</c:v>
                </c:pt>
                <c:pt idx="1">
                  <c:v>Rozwój/modernizacja sieci
wodociągowej/kanalizacji we wsi</c:v>
                </c:pt>
                <c:pt idx="2">
                  <c:v>Baza/infrastruktura sportowo-rekreacyjna (boiska,
place zabaw, itp.)</c:v>
                </c:pt>
                <c:pt idx="3">
                  <c:v>Rekreacyjne ścieżki rowerowe</c:v>
                </c:pt>
                <c:pt idx="4">
                  <c:v>Chodniki, deptaki pieszo-rowerowe</c:v>
                </c:pt>
              </c:strCache>
            </c:strRef>
          </c:cat>
          <c:val>
            <c:numRef>
              <c:f>'Strona 4'!$C$24:$C$28</c:f>
              <c:numCache>
                <c:formatCode>0.00%</c:formatCode>
                <c:ptCount val="5"/>
                <c:pt idx="0">
                  <c:v>0.18421052631578944</c:v>
                </c:pt>
                <c:pt idx="1">
                  <c:v>0.21052631578947373</c:v>
                </c:pt>
                <c:pt idx="2">
                  <c:v>0.31578947368421062</c:v>
                </c:pt>
                <c:pt idx="3">
                  <c:v>0.47368421052631576</c:v>
                </c:pt>
                <c:pt idx="4">
                  <c:v>0.73684210526315785</c:v>
                </c:pt>
              </c:numCache>
            </c:numRef>
          </c:val>
        </c:ser>
        <c:dLbls/>
        <c:gapWidth val="326"/>
        <c:overlap val="-58"/>
        <c:axId val="114262784"/>
        <c:axId val="114264320"/>
      </c:barChart>
      <c:catAx>
        <c:axId val="114262784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264320"/>
        <c:crosses val="autoZero"/>
        <c:auto val="1"/>
        <c:lblAlgn val="ctr"/>
        <c:lblOffset val="100"/>
      </c:catAx>
      <c:valAx>
        <c:axId val="114264320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262784"/>
        <c:crosses val="autoZero"/>
        <c:crossBetween val="between"/>
        <c:majorUnit val="0.300000000000000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6126913800569839"/>
          <c:y val="3.3453685808388547E-2"/>
          <c:w val="0.75209510642467736"/>
          <c:h val="0.7281976406233035"/>
        </c:manualLayout>
      </c:layout>
      <c:barChart>
        <c:barDir val="col"/>
        <c:grouping val="percentStacked"/>
        <c:ser>
          <c:idx val="0"/>
          <c:order val="0"/>
          <c:tx>
            <c:strRef>
              <c:f>LUDNOŚĆ!$BN$4</c:f>
              <c:strCache>
                <c:ptCount val="1"/>
                <c:pt idx="0">
                  <c:v>przedprodukcyjny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[Chełmek_diagnoza.xlsx]LUDNOŚĆ!$BN$3,[Chełmek_diagnoza.xlsx]LUDNOŚĆ!$BR$3,[Chełmek_diagnoza.xlsx]LUDNOŚĆ!$BV$3</c:f>
              <c:strCache>
                <c:ptCount val="3"/>
                <c:pt idx="0">
                  <c:v>prognoza na 2020</c:v>
                </c:pt>
                <c:pt idx="1">
                  <c:v>prognoza na 2030</c:v>
                </c:pt>
                <c:pt idx="2">
                  <c:v>prognoza na 2040</c:v>
                </c:pt>
              </c:strCache>
            </c:strRef>
          </c:cat>
          <c:val>
            <c:numRef>
              <c:f>LUDNOŚĆ!$BV$6</c:f>
              <c:numCache>
                <c:formatCode>0.0%</c:formatCode>
                <c:ptCount val="1"/>
                <c:pt idx="0">
                  <c:v>0.1546236679020932</c:v>
                </c:pt>
              </c:numCache>
            </c:numRef>
          </c:val>
        </c:ser>
        <c:ser>
          <c:idx val="1"/>
          <c:order val="1"/>
          <c:tx>
            <c:strRef>
              <c:f>LUDNOŚĆ!$BO$4</c:f>
              <c:strCache>
                <c:ptCount val="1"/>
                <c:pt idx="0">
                  <c:v>produkcyjny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[Chełmek_diagnoza.xlsx]LUDNOŚĆ!$BN$3,[Chełmek_diagnoza.xlsx]LUDNOŚĆ!$BR$3,[Chełmek_diagnoza.xlsx]LUDNOŚĆ!$BV$3</c:f>
              <c:strCache>
                <c:ptCount val="3"/>
                <c:pt idx="0">
                  <c:v>prognoza na 2020</c:v>
                </c:pt>
                <c:pt idx="1">
                  <c:v>prognoza na 2030</c:v>
                </c:pt>
                <c:pt idx="2">
                  <c:v>prognoza na 2040</c:v>
                </c:pt>
              </c:strCache>
            </c:strRef>
          </c:cat>
          <c:val>
            <c:numRef>
              <c:f>LUDNOŚĆ!$BW$6</c:f>
              <c:numCache>
                <c:formatCode>0.0%</c:formatCode>
                <c:ptCount val="1"/>
                <c:pt idx="0">
                  <c:v>0.62232794179415152</c:v>
                </c:pt>
              </c:numCache>
            </c:numRef>
          </c:val>
        </c:ser>
        <c:ser>
          <c:idx val="2"/>
          <c:order val="2"/>
          <c:tx>
            <c:strRef>
              <c:f>LUDNOŚĆ!$BP$4</c:f>
              <c:strCache>
                <c:ptCount val="1"/>
                <c:pt idx="0">
                  <c:v>poprodukcyjny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[Chełmek_diagnoza.xlsx]LUDNOŚĆ!$BN$3,[Chełmek_diagnoza.xlsx]LUDNOŚĆ!$BR$3,[Chełmek_diagnoza.xlsx]LUDNOŚĆ!$BV$3</c:f>
              <c:strCache>
                <c:ptCount val="3"/>
                <c:pt idx="0">
                  <c:v>prognoza na 2020</c:v>
                </c:pt>
                <c:pt idx="1">
                  <c:v>prognoza na 2030</c:v>
                </c:pt>
                <c:pt idx="2">
                  <c:v>prognoza na 2040</c:v>
                </c:pt>
              </c:strCache>
            </c:strRef>
          </c:cat>
          <c:val>
            <c:numRef>
              <c:f>LUDNOŚĆ!$BX$6</c:f>
              <c:numCache>
                <c:formatCode>0.0%</c:formatCode>
                <c:ptCount val="1"/>
                <c:pt idx="0">
                  <c:v>0.2230483903037552</c:v>
                </c:pt>
              </c:numCache>
            </c:numRef>
          </c:val>
        </c:ser>
        <c:dLbls/>
        <c:overlap val="100"/>
        <c:axId val="105765888"/>
        <c:axId val="104538880"/>
      </c:barChart>
      <c:catAx>
        <c:axId val="105765888"/>
        <c:scaling>
          <c:orientation val="minMax"/>
        </c:scaling>
        <c:delete val="1"/>
        <c:axPos val="b"/>
        <c:numFmt formatCode="General" sourceLinked="0"/>
        <c:tickLblPos val="none"/>
        <c:crossAx val="104538880"/>
        <c:crosses val="autoZero"/>
        <c:auto val="1"/>
        <c:lblAlgn val="ctr"/>
        <c:lblOffset val="100"/>
      </c:catAx>
      <c:valAx>
        <c:axId val="104538880"/>
        <c:scaling>
          <c:orientation val="minMax"/>
        </c:scaling>
        <c:axPos val="l"/>
        <c:majorGridlines/>
        <c:numFmt formatCode="0%" sourceLinked="1"/>
        <c:tickLblPos val="nextTo"/>
        <c:crossAx val="105765888"/>
        <c:crosses val="autoZero"/>
        <c:crossBetween val="between"/>
        <c:majorUnit val="0.2"/>
        <c:minorUnit val="0.05"/>
      </c:valAx>
    </c:plotArea>
    <c:legend>
      <c:legendPos val="r"/>
      <c:layout>
        <c:manualLayout>
          <c:xMode val="edge"/>
          <c:yMode val="edge"/>
          <c:x val="3.9611494686956641E-2"/>
          <c:y val="0.79792813111381256"/>
          <c:w val="0.96038850531304332"/>
          <c:h val="0.19359183570819499"/>
        </c:manualLayout>
      </c:layout>
    </c:legend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17,2</a:t>
                    </a:r>
                    <a:r>
                      <a:rPr lang="en-US" smtClean="0"/>
                      <a:t>%;</a:t>
                    </a:r>
                  </a:p>
                  <a:p>
                    <a:r>
                      <a:rPr lang="en-US" smtClean="0"/>
                      <a:t>106</a:t>
                    </a:r>
                    <a:r>
                      <a:rPr lang="en-US" baseline="0" smtClean="0"/>
                      <a:t> osób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24,0</a:t>
                    </a:r>
                    <a:r>
                      <a:rPr lang="en-US" smtClean="0"/>
                      <a:t>%;</a:t>
                    </a:r>
                  </a:p>
                  <a:p>
                    <a:r>
                      <a:rPr lang="en-US" smtClean="0"/>
                      <a:t>148 osób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30,5</a:t>
                    </a:r>
                    <a:r>
                      <a:rPr lang="en-US" smtClean="0"/>
                      <a:t>%;</a:t>
                    </a:r>
                  </a:p>
                  <a:p>
                    <a:r>
                      <a:rPr lang="en-US" smtClean="0"/>
                      <a:t>188 osób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33,8</a:t>
                    </a:r>
                    <a:r>
                      <a:rPr lang="en-US" dirty="0" smtClean="0"/>
                      <a:t>%;</a:t>
                    </a:r>
                  </a:p>
                  <a:p>
                    <a:r>
                      <a:rPr lang="en-US" dirty="0" smtClean="0"/>
                      <a:t>208 osób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52,9</a:t>
                    </a:r>
                    <a:r>
                      <a:rPr lang="en-US" smtClean="0"/>
                      <a:t>%;</a:t>
                    </a:r>
                  </a:p>
                  <a:p>
                    <a:r>
                      <a:rPr lang="en-US" smtClean="0"/>
                      <a:t>326 osób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60,9</a:t>
                    </a:r>
                    <a:r>
                      <a:rPr lang="en-US" dirty="0" smtClean="0"/>
                      <a:t>%;</a:t>
                    </a:r>
                  </a:p>
                  <a:p>
                    <a:r>
                      <a:rPr lang="en-US" dirty="0" smtClean="0"/>
                      <a:t>375 osób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'POMOC SPOŁ'!$A$40:$A$45</c:f>
              <c:strCache>
                <c:ptCount val="6"/>
                <c:pt idx="0">
                  <c:v>Potrzeba ochrony macierzyństwa</c:v>
                </c:pt>
                <c:pt idx="1">
                  <c:v>Długotrwała lub ciężka choroba</c:v>
                </c:pt>
                <c:pt idx="2">
                  <c:v>Bezradność w sprawach opiekuńczo-wychowawczych i prowadzenia gosp. dom.</c:v>
                </c:pt>
                <c:pt idx="3">
                  <c:v>Niepełnosprawność</c:v>
                </c:pt>
                <c:pt idx="4">
                  <c:v>Bezrobocie</c:v>
                </c:pt>
                <c:pt idx="5">
                  <c:v>Ubóstwo</c:v>
                </c:pt>
              </c:strCache>
            </c:strRef>
          </c:cat>
          <c:val>
            <c:numRef>
              <c:f>'POMOC SPOŁ'!$D$40:$D$45</c:f>
              <c:numCache>
                <c:formatCode>0.0%</c:formatCode>
                <c:ptCount val="6"/>
                <c:pt idx="0">
                  <c:v>0.17207792207792227</c:v>
                </c:pt>
                <c:pt idx="1">
                  <c:v>0.24025974025974026</c:v>
                </c:pt>
                <c:pt idx="2">
                  <c:v>0.30519480519480607</c:v>
                </c:pt>
                <c:pt idx="3">
                  <c:v>0.33766233766233805</c:v>
                </c:pt>
                <c:pt idx="4">
                  <c:v>0.5292207792207797</c:v>
                </c:pt>
                <c:pt idx="5">
                  <c:v>0.60876623376623351</c:v>
                </c:pt>
              </c:numCache>
            </c:numRef>
          </c:val>
        </c:ser>
        <c:dLbls/>
        <c:axId val="104549760"/>
        <c:axId val="104555648"/>
      </c:barChart>
      <c:catAx>
        <c:axId val="104549760"/>
        <c:scaling>
          <c:orientation val="minMax"/>
        </c:scaling>
        <c:axPos val="l"/>
        <c:numFmt formatCode="General" sourceLinked="0"/>
        <c:tickLblPos val="nextTo"/>
        <c:crossAx val="104555648"/>
        <c:crosses val="autoZero"/>
        <c:auto val="1"/>
        <c:lblAlgn val="ctr"/>
        <c:lblOffset val="100"/>
      </c:catAx>
      <c:valAx>
        <c:axId val="104555648"/>
        <c:scaling>
          <c:orientation val="minMax"/>
        </c:scaling>
        <c:axPos val="b"/>
        <c:majorGridlines/>
        <c:numFmt formatCode="0%" sourceLinked="0"/>
        <c:tickLblPos val="nextTo"/>
        <c:crossAx val="10454976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v>2010</c:v>
          </c:tx>
          <c:dPt>
            <c:idx val="0"/>
            <c:spPr>
              <a:solidFill>
                <a:schemeClr val="accent6"/>
              </a:solidFill>
            </c:spPr>
          </c:dPt>
          <c:dPt>
            <c:idx val="3"/>
            <c:spPr>
              <a:solidFill>
                <a:schemeClr val="accent6"/>
              </a:solidFill>
            </c:spPr>
          </c:dPt>
          <c:dPt>
            <c:idx val="5"/>
            <c:spPr>
              <a:solidFill>
                <a:schemeClr val="accent6"/>
              </a:solidFill>
            </c:spPr>
          </c:dPt>
          <c:dPt>
            <c:idx val="7"/>
            <c:spPr>
              <a:solidFill>
                <a:schemeClr val="accent2"/>
              </a:solidFill>
            </c:spPr>
          </c:dPt>
          <c:dLbls>
            <c:dLbl>
              <c:idx val="0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1"/>
              <c:layout>
                <c:manualLayout>
                  <c:x val="0"/>
                  <c:y val="-0.1131305213166407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8.61946829079167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4"/>
              <c:layout>
                <c:manualLayout>
                  <c:x val="0"/>
                  <c:y val="-0.1185176889983855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6"/>
              <c:layout>
                <c:manualLayout>
                  <c:x val="0"/>
                  <c:y val="-9.69690182714063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0.1400663597253650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BEZR!$A$5:$A$12</c:f>
              <c:strCache>
                <c:ptCount val="8"/>
                <c:pt idx="0">
                  <c:v>Powiat chrzanowski</c:v>
                </c:pt>
                <c:pt idx="1">
                  <c:v>Alwernia</c:v>
                </c:pt>
                <c:pt idx="2">
                  <c:v>Libiąż</c:v>
                </c:pt>
                <c:pt idx="3">
                  <c:v>Powiat olkuski</c:v>
                </c:pt>
                <c:pt idx="4">
                  <c:v>Bukowno</c:v>
                </c:pt>
                <c:pt idx="5">
                  <c:v>Powiat oświęcimski</c:v>
                </c:pt>
                <c:pt idx="6">
                  <c:v>Brzeszcze</c:v>
                </c:pt>
                <c:pt idx="7">
                  <c:v>Chełmek</c:v>
                </c:pt>
              </c:strCache>
            </c:strRef>
          </c:cat>
          <c:val>
            <c:numRef>
              <c:f>BEZR!$D$5:$D$12</c:f>
              <c:numCache>
                <c:formatCode>General</c:formatCode>
                <c:ptCount val="8"/>
                <c:pt idx="0">
                  <c:v>5896</c:v>
                </c:pt>
                <c:pt idx="1">
                  <c:v>446</c:v>
                </c:pt>
                <c:pt idx="2">
                  <c:v>908</c:v>
                </c:pt>
                <c:pt idx="3">
                  <c:v>6618</c:v>
                </c:pt>
                <c:pt idx="4">
                  <c:v>514</c:v>
                </c:pt>
                <c:pt idx="5">
                  <c:v>6531</c:v>
                </c:pt>
                <c:pt idx="6">
                  <c:v>664</c:v>
                </c:pt>
                <c:pt idx="7">
                  <c:v>507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5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0.1239048566801305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8.0807515226171966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5.9258844499192775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solidFill>
                  <a:schemeClr val="lt1"/>
                </a:solidFill>
                <a:ln w="25400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BEZR!$A$5:$A$12</c:f>
              <c:strCache>
                <c:ptCount val="8"/>
                <c:pt idx="0">
                  <c:v>Powiat chrzanowski</c:v>
                </c:pt>
                <c:pt idx="1">
                  <c:v>Alwernia</c:v>
                </c:pt>
                <c:pt idx="2">
                  <c:v>Libiąż</c:v>
                </c:pt>
                <c:pt idx="3">
                  <c:v>Powiat olkuski</c:v>
                </c:pt>
                <c:pt idx="4">
                  <c:v>Bukowno</c:v>
                </c:pt>
                <c:pt idx="5">
                  <c:v>Powiat oświęcimski</c:v>
                </c:pt>
                <c:pt idx="6">
                  <c:v>Brzeszcze</c:v>
                </c:pt>
                <c:pt idx="7">
                  <c:v>Chełmek</c:v>
                </c:pt>
              </c:strCache>
            </c:strRef>
          </c:cat>
          <c:val>
            <c:numRef>
              <c:f>BEZR!$E$5:$E$12</c:f>
              <c:numCache>
                <c:formatCode>General</c:formatCode>
                <c:ptCount val="8"/>
                <c:pt idx="0">
                  <c:v>4851</c:v>
                </c:pt>
                <c:pt idx="1">
                  <c:v>420</c:v>
                </c:pt>
                <c:pt idx="2">
                  <c:v>726</c:v>
                </c:pt>
                <c:pt idx="3">
                  <c:v>5740</c:v>
                </c:pt>
                <c:pt idx="4">
                  <c:v>488</c:v>
                </c:pt>
                <c:pt idx="5">
                  <c:v>4737</c:v>
                </c:pt>
                <c:pt idx="6">
                  <c:v>498</c:v>
                </c:pt>
                <c:pt idx="7">
                  <c:v>324</c:v>
                </c:pt>
              </c:numCache>
            </c:numRef>
          </c:val>
        </c:ser>
        <c:dLbls/>
        <c:axId val="106156032"/>
        <c:axId val="106157568"/>
      </c:barChart>
      <c:catAx>
        <c:axId val="1061560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06157568"/>
        <c:crosses val="autoZero"/>
        <c:auto val="1"/>
        <c:lblAlgn val="ctr"/>
        <c:lblOffset val="100"/>
      </c:catAx>
      <c:valAx>
        <c:axId val="106157568"/>
        <c:scaling>
          <c:orientation val="minMax"/>
        </c:scaling>
        <c:axPos val="l"/>
        <c:majorGridlines/>
        <c:numFmt formatCode="General" sourceLinked="1"/>
        <c:tickLblPos val="nextTo"/>
        <c:crossAx val="106156032"/>
        <c:crosses val="autoZero"/>
        <c:crossBetween val="between"/>
        <c:majorUnit val="2000"/>
        <c:minorUnit val="500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Pt>
            <c:idx val="0"/>
            <c:spPr>
              <a:solidFill>
                <a:schemeClr val="accent6"/>
              </a:solidFill>
            </c:spPr>
          </c:dPt>
          <c:dPt>
            <c:idx val="2"/>
          </c:dPt>
          <c:dPt>
            <c:idx val="3"/>
            <c:spPr>
              <a:solidFill>
                <a:schemeClr val="accent6"/>
              </a:solidFill>
            </c:spPr>
          </c:dPt>
          <c:dPt>
            <c:idx val="4"/>
          </c:dPt>
          <c:dPt>
            <c:idx val="5"/>
            <c:spPr>
              <a:solidFill>
                <a:schemeClr val="accent6"/>
              </a:solidFill>
            </c:spPr>
          </c:dPt>
          <c:dPt>
            <c:idx val="7"/>
            <c:spPr>
              <a:solidFill>
                <a:schemeClr val="accent2"/>
              </a:solidFill>
            </c:spPr>
          </c:dPt>
          <c:dLbls>
            <c:dLbl>
              <c:idx val="0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3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5"/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7"/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BEZR!$A$5:$A$12</c:f>
              <c:strCache>
                <c:ptCount val="8"/>
                <c:pt idx="0">
                  <c:v>Powiat chrzanowski</c:v>
                </c:pt>
                <c:pt idx="1">
                  <c:v>Alwernia</c:v>
                </c:pt>
                <c:pt idx="2">
                  <c:v>Libiąż</c:v>
                </c:pt>
                <c:pt idx="3">
                  <c:v>Powiat olkuski</c:v>
                </c:pt>
                <c:pt idx="4">
                  <c:v>Bukowno</c:v>
                </c:pt>
                <c:pt idx="5">
                  <c:v>Powiat oświęcimski</c:v>
                </c:pt>
                <c:pt idx="6">
                  <c:v>Brzeszcze</c:v>
                </c:pt>
                <c:pt idx="7">
                  <c:v>Chełmek</c:v>
                </c:pt>
              </c:strCache>
            </c:strRef>
          </c:cat>
          <c:val>
            <c:numRef>
              <c:f>BEZR!$C$5:$C$12</c:f>
              <c:numCache>
                <c:formatCode>0.0%</c:formatCode>
                <c:ptCount val="8"/>
                <c:pt idx="0">
                  <c:v>7.0879700000000004E-2</c:v>
                </c:pt>
                <c:pt idx="1">
                  <c:v>6.0280699999999993E-2</c:v>
                </c:pt>
                <c:pt idx="2">
                  <c:v>5.9483100000000073E-2</c:v>
                </c:pt>
                <c:pt idx="3">
                  <c:v>9.0258000000000047E-2</c:v>
                </c:pt>
                <c:pt idx="4">
                  <c:v>7.8165499999999999E-2</c:v>
                </c:pt>
                <c:pt idx="5">
                  <c:v>5.9266000000000089E-2</c:v>
                </c:pt>
                <c:pt idx="6">
                  <c:v>4.0240299999999986E-2</c:v>
                </c:pt>
                <c:pt idx="7">
                  <c:v>5.2360400000000119E-2</c:v>
                </c:pt>
              </c:numCache>
            </c:numRef>
          </c:val>
        </c:ser>
        <c:dLbls/>
        <c:axId val="105883136"/>
        <c:axId val="105884672"/>
      </c:barChart>
      <c:catAx>
        <c:axId val="1058831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05884672"/>
        <c:crosses val="autoZero"/>
        <c:auto val="1"/>
        <c:lblAlgn val="ctr"/>
        <c:lblOffset val="100"/>
      </c:catAx>
      <c:valAx>
        <c:axId val="105884672"/>
        <c:scaling>
          <c:orientation val="minMax"/>
        </c:scaling>
        <c:axPos val="l"/>
        <c:majorGridlines/>
        <c:numFmt formatCode="0.0%" sourceLinked="1"/>
        <c:tickLblPos val="nextTo"/>
        <c:crossAx val="1058831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75"/>
      <c:perspective val="30"/>
    </c:view3D>
    <c:plotArea>
      <c:layout>
        <c:manualLayout>
          <c:layoutTarget val="inner"/>
          <c:xMode val="edge"/>
          <c:yMode val="edge"/>
          <c:x val="0.2281159542678072"/>
          <c:y val="1.8055749974336722E-2"/>
          <c:w val="0.46868796925363276"/>
          <c:h val="0.7327790065044764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4120060086494974E-2"/>
                  <c:y val="6.275301660180858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605848290320771"/>
                  <c:y val="-4.6898476067825734E-3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0607212306991874E-2"/>
                  <c:y val="-8.9335041107907187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solidFill>
                  <a:schemeClr val="lt1"/>
                </a:solidFill>
                <a:ln w="25400" cap="flat" cmpd="sng" algn="ctr">
                  <a:solidFill>
                    <a:schemeClr val="accent4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4"/>
              <c:spPr>
                <a:solidFill>
                  <a:schemeClr val="lt1"/>
                </a:solidFill>
                <a:ln w="25400" cap="flat" cmpd="sng" algn="ctr">
                  <a:solidFill>
                    <a:schemeClr val="accent5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BEZR!$BA$2:$BE$2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ogólno-kształcące</c:v>
                </c:pt>
                <c:pt idx="3">
                  <c:v>zasadnicze zawodowe</c:v>
                </c:pt>
                <c:pt idx="4">
                  <c:v>gimnazjalne i poniżej</c:v>
                </c:pt>
              </c:strCache>
            </c:strRef>
          </c:cat>
          <c:val>
            <c:numRef>
              <c:f>BEZR!$BA$12:$BE$12</c:f>
              <c:numCache>
                <c:formatCode>0.0%</c:formatCode>
                <c:ptCount val="5"/>
                <c:pt idx="0">
                  <c:v>0.1388888888888889</c:v>
                </c:pt>
                <c:pt idx="1">
                  <c:v>0.22839506172839519</c:v>
                </c:pt>
                <c:pt idx="2">
                  <c:v>0.10802469135802475</c:v>
                </c:pt>
                <c:pt idx="3">
                  <c:v>0.29629629629629628</c:v>
                </c:pt>
                <c:pt idx="4">
                  <c:v>0.22839506172839519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"/>
          <c:y val="0.68367908769375862"/>
          <c:w val="1"/>
          <c:h val="0.30819265190328232"/>
        </c:manualLayout>
      </c:layout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zero"/>
  </c:chart>
  <c:txPr>
    <a:bodyPr/>
    <a:lstStyle/>
    <a:p>
      <a:pPr>
        <a:defRPr sz="16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4"/>
              </a:solidFill>
            </c:spPr>
          </c:dPt>
          <c:dPt>
            <c:idx val="4"/>
            <c:spPr>
              <a:solidFill>
                <a:schemeClr val="accent5"/>
              </a:solidFill>
            </c:spPr>
          </c:dPt>
          <c:dLbls>
            <c:dLbl>
              <c:idx val="1"/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2"/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3"/>
              <c:spPr>
                <a:solidFill>
                  <a:schemeClr val="lt1"/>
                </a:solidFill>
                <a:ln w="25400" cap="flat" cmpd="sng" algn="ctr">
                  <a:solidFill>
                    <a:schemeClr val="accent4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dLbl>
              <c:idx val="4"/>
              <c:spPr>
                <a:solidFill>
                  <a:schemeClr val="lt1"/>
                </a:solidFill>
                <a:ln w="25400" cap="flat" cmpd="sng" algn="ctr">
                  <a:solidFill>
                    <a:schemeClr val="accent5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BEZR!$BK$2:$BO$2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ogólno-kształcące</c:v>
                </c:pt>
                <c:pt idx="3">
                  <c:v>zasadnicze zawodowe</c:v>
                </c:pt>
                <c:pt idx="4">
                  <c:v>gimnazjalne i poniżej</c:v>
                </c:pt>
              </c:strCache>
            </c:strRef>
          </c:cat>
          <c:val>
            <c:numRef>
              <c:f>BEZR!$BK$12:$BO$12</c:f>
              <c:numCache>
                <c:formatCode>0.0%</c:formatCode>
                <c:ptCount val="5"/>
                <c:pt idx="0">
                  <c:v>-0.18181818181818202</c:v>
                </c:pt>
                <c:pt idx="1">
                  <c:v>-0.33333333333333331</c:v>
                </c:pt>
                <c:pt idx="2">
                  <c:v>-0.4615384615384619</c:v>
                </c:pt>
                <c:pt idx="3">
                  <c:v>-0.44186046511627947</c:v>
                </c:pt>
                <c:pt idx="4">
                  <c:v>-0.2884615384615381</c:v>
                </c:pt>
              </c:numCache>
            </c:numRef>
          </c:val>
        </c:ser>
        <c:dLbls/>
        <c:axId val="108454656"/>
        <c:axId val="108456192"/>
      </c:barChart>
      <c:catAx>
        <c:axId val="108454656"/>
        <c:scaling>
          <c:orientation val="maxMin"/>
        </c:scaling>
        <c:axPos val="l"/>
        <c:numFmt formatCode="General" sourceLinked="0"/>
        <c:tickLblPos val="low"/>
        <c:crossAx val="108456192"/>
        <c:crosses val="autoZero"/>
        <c:auto val="1"/>
        <c:lblAlgn val="ctr"/>
        <c:lblOffset val="100"/>
      </c:catAx>
      <c:valAx>
        <c:axId val="108456192"/>
        <c:scaling>
          <c:orientation val="minMax"/>
        </c:scaling>
        <c:axPos val="t"/>
        <c:majorGridlines/>
        <c:numFmt formatCode="0.0%" sourceLinked="1"/>
        <c:tickLblPos val="nextTo"/>
        <c:crossAx val="108454656"/>
        <c:crosses val="autoZero"/>
        <c:crossBetween val="between"/>
        <c:majorUnit val="0.30000000000000032"/>
      </c:valAx>
    </c:plotArea>
    <c:plotVisOnly val="1"/>
    <c:dispBlanksAs val="gap"/>
  </c:chart>
  <c:txPr>
    <a:bodyPr/>
    <a:lstStyle/>
    <a:p>
      <a:pPr>
        <a:defRPr sz="1600"/>
      </a:pPr>
      <a:endParaRPr lang="pl-PL"/>
    </a:p>
  </c:txPr>
  <c:externalData r:id="rId1"/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CCAFF-91EE-4C96-8B77-F431168A7E64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9FAA54B1-2CC3-403F-8BDE-4816D9CC86BC}">
      <dgm:prSet phldrT="[Tekst]" custT="1"/>
      <dgm:spPr/>
      <dgm:t>
        <a:bodyPr/>
        <a:lstStyle/>
        <a:p>
          <a:r>
            <a:rPr lang="pl-PL" sz="1900" b="1" dirty="0" smtClean="0">
              <a:latin typeface="Cambria" pitchFamily="18" charset="0"/>
            </a:rPr>
            <a:t>społeczne</a:t>
          </a:r>
          <a:endParaRPr lang="pl-PL" sz="1900" b="1" dirty="0">
            <a:latin typeface="Cambria" pitchFamily="18" charset="0"/>
          </a:endParaRPr>
        </a:p>
      </dgm:t>
    </dgm:pt>
    <dgm:pt modelId="{42E4B1F9-0533-45B7-8655-4D3965E054EF}" type="parTrans" cxnId="{BA90F027-6E3A-41CD-AF4E-6AB7DB2FC90B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0011364B-D17D-413C-9117-FEDAA077B73C}" type="sibTrans" cxnId="{BA90F027-6E3A-41CD-AF4E-6AB7DB2FC90B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6767FC9B-8280-4358-AA1D-236C625C4A30}">
      <dgm:prSet phldrT="[Tekst]" custT="1"/>
      <dgm:spPr/>
      <dgm:t>
        <a:bodyPr/>
        <a:lstStyle/>
        <a:p>
          <a:r>
            <a:rPr lang="pl-PL" sz="1900" dirty="0" smtClean="0">
              <a:latin typeface="Cambria" pitchFamily="18" charset="0"/>
            </a:rPr>
            <a:t>gospodarcze</a:t>
          </a:r>
          <a:endParaRPr lang="pl-PL" sz="1900" dirty="0">
            <a:latin typeface="Cambria" pitchFamily="18" charset="0"/>
          </a:endParaRPr>
        </a:p>
      </dgm:t>
    </dgm:pt>
    <dgm:pt modelId="{700E0EDE-43B4-4F17-8356-E53E86019CA2}" type="parTrans" cxnId="{CB7F949A-0FBF-458A-BB78-58DA2B406AE5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638ABAD1-90E5-48C3-BA04-7C4E56C775E8}" type="sibTrans" cxnId="{CB7F949A-0FBF-458A-BB78-58DA2B406AE5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F92863F3-E33B-4DE7-BB28-79F9C2E9AE64}">
      <dgm:prSet phldrT="[Tekst]" custT="1"/>
      <dgm:spPr/>
      <dgm:t>
        <a:bodyPr/>
        <a:lstStyle/>
        <a:p>
          <a:r>
            <a:rPr lang="pl-PL" sz="1900" dirty="0" smtClean="0">
              <a:latin typeface="Cambria" pitchFamily="18" charset="0"/>
            </a:rPr>
            <a:t>środowiskowe</a:t>
          </a:r>
          <a:endParaRPr lang="pl-PL" sz="1900" dirty="0">
            <a:latin typeface="Cambria" pitchFamily="18" charset="0"/>
          </a:endParaRPr>
        </a:p>
      </dgm:t>
    </dgm:pt>
    <dgm:pt modelId="{D7C651BD-3E5D-4E5A-940F-97570FC42260}" type="parTrans" cxnId="{245F4856-2259-4606-B50A-504E901F1594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FE28CFC8-6E01-4B84-8A5D-CFDFF26D95DD}" type="sibTrans" cxnId="{245F4856-2259-4606-B50A-504E901F1594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A7A83DB9-4BFD-4417-92FC-E82E8A247803}">
      <dgm:prSet phldrT="[Tekst]" custT="1"/>
      <dgm:spPr/>
      <dgm:t>
        <a:bodyPr/>
        <a:lstStyle/>
        <a:p>
          <a:r>
            <a:rPr lang="pl-PL" sz="1900" dirty="0" smtClean="0">
              <a:latin typeface="Cambria" pitchFamily="18" charset="0"/>
            </a:rPr>
            <a:t>przestrzenno-funkcjonalne</a:t>
          </a:r>
          <a:endParaRPr lang="pl-PL" sz="1900" dirty="0">
            <a:latin typeface="Cambria" pitchFamily="18" charset="0"/>
          </a:endParaRPr>
        </a:p>
      </dgm:t>
    </dgm:pt>
    <dgm:pt modelId="{929714F8-ABB8-4148-8972-99066FD589ED}" type="parTrans" cxnId="{4154EDED-E99A-4ED1-897F-7708423CE7D4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59295D12-62E9-4DE8-AEC7-D1581386D599}" type="sibTrans" cxnId="{4154EDED-E99A-4ED1-897F-7708423CE7D4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223D6029-2BE5-41F8-BF1E-9B2AF4DE11D7}">
      <dgm:prSet phldrT="[Tekst]" custT="1"/>
      <dgm:spPr/>
      <dgm:t>
        <a:bodyPr/>
        <a:lstStyle/>
        <a:p>
          <a:r>
            <a:rPr lang="pl-PL" sz="1900" dirty="0" smtClean="0">
              <a:latin typeface="Cambria" pitchFamily="18" charset="0"/>
            </a:rPr>
            <a:t>techniczne</a:t>
          </a:r>
          <a:endParaRPr lang="pl-PL" sz="1900" dirty="0">
            <a:latin typeface="Cambria" pitchFamily="18" charset="0"/>
          </a:endParaRPr>
        </a:p>
      </dgm:t>
    </dgm:pt>
    <dgm:pt modelId="{AEF4E326-1BA1-4F5A-836F-4055A475CD37}" type="parTrans" cxnId="{7544184F-525B-4E6E-A0E3-2CFC65BB5FC8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FA7C8000-626B-414A-8E2C-BF74826C85E7}" type="sibTrans" cxnId="{7544184F-525B-4E6E-A0E3-2CFC65BB5FC8}">
      <dgm:prSet/>
      <dgm:spPr/>
      <dgm:t>
        <a:bodyPr/>
        <a:lstStyle/>
        <a:p>
          <a:endParaRPr lang="pl-PL" sz="1900">
            <a:latin typeface="Cambria" pitchFamily="18" charset="0"/>
          </a:endParaRPr>
        </a:p>
      </dgm:t>
    </dgm:pt>
    <dgm:pt modelId="{ADA9B987-773E-43D4-8B9C-E5A5A67F7EF3}" type="pres">
      <dgm:prSet presAssocID="{E66CCAFF-91EE-4C96-8B77-F431168A7E6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AADEC89-2C8F-4AF0-8579-C65DBA69F26C}" type="pres">
      <dgm:prSet presAssocID="{E66CCAFF-91EE-4C96-8B77-F431168A7E64}" presName="radial" presStyleCnt="0">
        <dgm:presLayoutVars>
          <dgm:animLvl val="ctr"/>
        </dgm:presLayoutVars>
      </dgm:prSet>
      <dgm:spPr/>
    </dgm:pt>
    <dgm:pt modelId="{8F4156B2-58C7-420A-A380-B386C8E93869}" type="pres">
      <dgm:prSet presAssocID="{9FAA54B1-2CC3-403F-8BDE-4816D9CC86BC}" presName="centerShape" presStyleLbl="vennNode1" presStyleIdx="0" presStyleCnt="5" custScaleX="103639" custScaleY="66729"/>
      <dgm:spPr/>
      <dgm:t>
        <a:bodyPr/>
        <a:lstStyle/>
        <a:p>
          <a:endParaRPr lang="pl-PL"/>
        </a:p>
      </dgm:t>
    </dgm:pt>
    <dgm:pt modelId="{A38DC8FF-702E-4A79-B0F2-0394563AF186}" type="pres">
      <dgm:prSet presAssocID="{6767FC9B-8280-4358-AA1D-236C625C4A30}" presName="node" presStyleLbl="vennNode1" presStyleIdx="1" presStyleCnt="5" custScaleX="195651" custScaleY="102958" custRadScaleRad="75480" custRadScaleInc="7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7FB11F-3211-4D71-B2CD-A1BE95E8D949}" type="pres">
      <dgm:prSet presAssocID="{F92863F3-E33B-4DE7-BB28-79F9C2E9AE64}" presName="node" presStyleLbl="vennNode1" presStyleIdx="2" presStyleCnt="5" custScaleX="199446" custScaleY="117795" custRadScaleRad="124562" custRadScaleInc="-102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CBD294-EE14-4076-BB73-93C9046F0EB8}" type="pres">
      <dgm:prSet presAssocID="{A7A83DB9-4BFD-4417-92FC-E82E8A247803}" presName="node" presStyleLbl="vennNode1" presStyleIdx="3" presStyleCnt="5" custScaleX="215524" custScaleY="122741" custRadScaleRad="84187" custRadScaleInc="98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BF5361-1A2B-4E65-A29C-287A2CD61AF2}" type="pres">
      <dgm:prSet presAssocID="{223D6029-2BE5-41F8-BF1E-9B2AF4DE11D7}" presName="node" presStyleLbl="vennNode1" presStyleIdx="4" presStyleCnt="5" custScaleX="196622" custScaleY="117795" custRadScaleRad="126712" custRadScaleInc="10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B7F949A-0FBF-458A-BB78-58DA2B406AE5}" srcId="{9FAA54B1-2CC3-403F-8BDE-4816D9CC86BC}" destId="{6767FC9B-8280-4358-AA1D-236C625C4A30}" srcOrd="0" destOrd="0" parTransId="{700E0EDE-43B4-4F17-8356-E53E86019CA2}" sibTransId="{638ABAD1-90E5-48C3-BA04-7C4E56C775E8}"/>
    <dgm:cxn modelId="{9CEEC716-19CD-491A-96AD-11014144B005}" type="presOf" srcId="{223D6029-2BE5-41F8-BF1E-9B2AF4DE11D7}" destId="{37BF5361-1A2B-4E65-A29C-287A2CD61AF2}" srcOrd="0" destOrd="0" presId="urn:microsoft.com/office/officeart/2005/8/layout/radial3"/>
    <dgm:cxn modelId="{AD78852D-8218-40F8-BDC6-2CE61B8665BB}" type="presOf" srcId="{F92863F3-E33B-4DE7-BB28-79F9C2E9AE64}" destId="{607FB11F-3211-4D71-B2CD-A1BE95E8D949}" srcOrd="0" destOrd="0" presId="urn:microsoft.com/office/officeart/2005/8/layout/radial3"/>
    <dgm:cxn modelId="{4154EDED-E99A-4ED1-897F-7708423CE7D4}" srcId="{9FAA54B1-2CC3-403F-8BDE-4816D9CC86BC}" destId="{A7A83DB9-4BFD-4417-92FC-E82E8A247803}" srcOrd="2" destOrd="0" parTransId="{929714F8-ABB8-4148-8972-99066FD589ED}" sibTransId="{59295D12-62E9-4DE8-AEC7-D1581386D599}"/>
    <dgm:cxn modelId="{DE193BC2-B2AA-4900-AC03-B228D3808C7D}" type="presOf" srcId="{E66CCAFF-91EE-4C96-8B77-F431168A7E64}" destId="{ADA9B987-773E-43D4-8B9C-E5A5A67F7EF3}" srcOrd="0" destOrd="0" presId="urn:microsoft.com/office/officeart/2005/8/layout/radial3"/>
    <dgm:cxn modelId="{7544184F-525B-4E6E-A0E3-2CFC65BB5FC8}" srcId="{9FAA54B1-2CC3-403F-8BDE-4816D9CC86BC}" destId="{223D6029-2BE5-41F8-BF1E-9B2AF4DE11D7}" srcOrd="3" destOrd="0" parTransId="{AEF4E326-1BA1-4F5A-836F-4055A475CD37}" sibTransId="{FA7C8000-626B-414A-8E2C-BF74826C85E7}"/>
    <dgm:cxn modelId="{410FA1C1-7A67-4E85-A84D-DCAE7081FA35}" type="presOf" srcId="{9FAA54B1-2CC3-403F-8BDE-4816D9CC86BC}" destId="{8F4156B2-58C7-420A-A380-B386C8E93869}" srcOrd="0" destOrd="0" presId="urn:microsoft.com/office/officeart/2005/8/layout/radial3"/>
    <dgm:cxn modelId="{245F4856-2259-4606-B50A-504E901F1594}" srcId="{9FAA54B1-2CC3-403F-8BDE-4816D9CC86BC}" destId="{F92863F3-E33B-4DE7-BB28-79F9C2E9AE64}" srcOrd="1" destOrd="0" parTransId="{D7C651BD-3E5D-4E5A-940F-97570FC42260}" sibTransId="{FE28CFC8-6E01-4B84-8A5D-CFDFF26D95DD}"/>
    <dgm:cxn modelId="{05BB7437-E740-45DC-A608-C38669C18645}" type="presOf" srcId="{6767FC9B-8280-4358-AA1D-236C625C4A30}" destId="{A38DC8FF-702E-4A79-B0F2-0394563AF186}" srcOrd="0" destOrd="0" presId="urn:microsoft.com/office/officeart/2005/8/layout/radial3"/>
    <dgm:cxn modelId="{9FA96720-8BC7-4387-B3C8-602925021E8D}" type="presOf" srcId="{A7A83DB9-4BFD-4417-92FC-E82E8A247803}" destId="{0CCBD294-EE14-4076-BB73-93C9046F0EB8}" srcOrd="0" destOrd="0" presId="urn:microsoft.com/office/officeart/2005/8/layout/radial3"/>
    <dgm:cxn modelId="{BA90F027-6E3A-41CD-AF4E-6AB7DB2FC90B}" srcId="{E66CCAFF-91EE-4C96-8B77-F431168A7E64}" destId="{9FAA54B1-2CC3-403F-8BDE-4816D9CC86BC}" srcOrd="0" destOrd="0" parTransId="{42E4B1F9-0533-45B7-8655-4D3965E054EF}" sibTransId="{0011364B-D17D-413C-9117-FEDAA077B73C}"/>
    <dgm:cxn modelId="{5971FAB4-9F0C-4A83-AB6B-9675FC4F640D}" type="presParOf" srcId="{ADA9B987-773E-43D4-8B9C-E5A5A67F7EF3}" destId="{BAADEC89-2C8F-4AF0-8579-C65DBA69F26C}" srcOrd="0" destOrd="0" presId="urn:microsoft.com/office/officeart/2005/8/layout/radial3"/>
    <dgm:cxn modelId="{C1178352-7AAB-4357-BC35-C9DBCE143E23}" type="presParOf" srcId="{BAADEC89-2C8F-4AF0-8579-C65DBA69F26C}" destId="{8F4156B2-58C7-420A-A380-B386C8E93869}" srcOrd="0" destOrd="0" presId="urn:microsoft.com/office/officeart/2005/8/layout/radial3"/>
    <dgm:cxn modelId="{AD1ED699-D09C-4BED-9FD5-FCA9A707D09E}" type="presParOf" srcId="{BAADEC89-2C8F-4AF0-8579-C65DBA69F26C}" destId="{A38DC8FF-702E-4A79-B0F2-0394563AF186}" srcOrd="1" destOrd="0" presId="urn:microsoft.com/office/officeart/2005/8/layout/radial3"/>
    <dgm:cxn modelId="{D3B1B994-9D25-4C45-84DE-80E84C4B4234}" type="presParOf" srcId="{BAADEC89-2C8F-4AF0-8579-C65DBA69F26C}" destId="{607FB11F-3211-4D71-B2CD-A1BE95E8D949}" srcOrd="2" destOrd="0" presId="urn:microsoft.com/office/officeart/2005/8/layout/radial3"/>
    <dgm:cxn modelId="{BF5A4E54-57BC-43A2-B7D1-C18757E46531}" type="presParOf" srcId="{BAADEC89-2C8F-4AF0-8579-C65DBA69F26C}" destId="{0CCBD294-EE14-4076-BB73-93C9046F0EB8}" srcOrd="3" destOrd="0" presId="urn:microsoft.com/office/officeart/2005/8/layout/radial3"/>
    <dgm:cxn modelId="{1BFBE9F3-38DE-4452-BFF1-CFE5562079D5}" type="presParOf" srcId="{BAADEC89-2C8F-4AF0-8579-C65DBA69F26C}" destId="{37BF5361-1A2B-4E65-A29C-287A2CD61AF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68C8D2-D20F-450E-BEAB-A0761D9E4775}" type="doc">
      <dgm:prSet loTypeId="urn:microsoft.com/office/officeart/2009/3/layout/RandomtoResultProcess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74A9A163-3B36-45CB-8672-8892BFFC736F}">
      <dgm:prSet phldrT="[Tekst]" custT="1"/>
      <dgm:spPr/>
      <dgm:t>
        <a:bodyPr/>
        <a:lstStyle/>
        <a:p>
          <a:r>
            <a:rPr lang="pl-PL" sz="2000" b="1" dirty="0" smtClean="0">
              <a:latin typeface="Cambria" pitchFamily="18" charset="0"/>
            </a:rPr>
            <a:t>PARTYCYPACJA                            SPOŁECZNA</a:t>
          </a:r>
          <a:endParaRPr lang="pl-PL" sz="2000" b="1" dirty="0">
            <a:latin typeface="Cambria" pitchFamily="18" charset="0"/>
          </a:endParaRPr>
        </a:p>
      </dgm:t>
    </dgm:pt>
    <dgm:pt modelId="{259FEBF1-2C58-4DA3-B27B-504A95727BAF}" type="parTrans" cxnId="{387288C2-1D1A-45C3-B543-091EBD010A84}">
      <dgm:prSet/>
      <dgm:spPr/>
      <dgm:t>
        <a:bodyPr/>
        <a:lstStyle/>
        <a:p>
          <a:endParaRPr lang="pl-PL"/>
        </a:p>
      </dgm:t>
    </dgm:pt>
    <dgm:pt modelId="{3A20CC8B-76F8-4654-AFD9-852519ED33AF}" type="sibTrans" cxnId="{387288C2-1D1A-45C3-B543-091EBD010A84}">
      <dgm:prSet/>
      <dgm:spPr/>
      <dgm:t>
        <a:bodyPr/>
        <a:lstStyle/>
        <a:p>
          <a:endParaRPr lang="pl-PL"/>
        </a:p>
      </dgm:t>
    </dgm:pt>
    <dgm:pt modelId="{8749A52F-CE01-4CE4-BFF2-BEBA6A75941B}" type="pres">
      <dgm:prSet presAssocID="{8268C8D2-D20F-450E-BEAB-A0761D9E4775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59DF742-E4DA-4043-B07F-653DF33405D6}" type="pres">
      <dgm:prSet presAssocID="{74A9A163-3B36-45CB-8672-8892BFFC736F}" presName="chaos" presStyleCnt="0"/>
      <dgm:spPr/>
    </dgm:pt>
    <dgm:pt modelId="{48EC7158-2562-4C3B-A7F4-D58E03D52FE9}" type="pres">
      <dgm:prSet presAssocID="{74A9A163-3B36-45CB-8672-8892BFFC736F}" presName="parTx1" presStyleLbl="revTx" presStyleIdx="0" presStyleCnt="1" custScaleX="150665" custScaleY="164586"/>
      <dgm:spPr/>
      <dgm:t>
        <a:bodyPr/>
        <a:lstStyle/>
        <a:p>
          <a:endParaRPr lang="pl-PL"/>
        </a:p>
      </dgm:t>
    </dgm:pt>
    <dgm:pt modelId="{92220996-A3DB-42CC-8380-4DE878465167}" type="pres">
      <dgm:prSet presAssocID="{74A9A163-3B36-45CB-8672-8892BFFC736F}" presName="c1" presStyleLbl="node1" presStyleIdx="0" presStyleCnt="18"/>
      <dgm:spPr/>
    </dgm:pt>
    <dgm:pt modelId="{0592BD64-C474-498C-9F68-25EB428F77D3}" type="pres">
      <dgm:prSet presAssocID="{74A9A163-3B36-45CB-8672-8892BFFC736F}" presName="c2" presStyleLbl="node1" presStyleIdx="1" presStyleCnt="18"/>
      <dgm:spPr/>
    </dgm:pt>
    <dgm:pt modelId="{ADA956A4-68F1-4FAF-83F4-CC84AC51C223}" type="pres">
      <dgm:prSet presAssocID="{74A9A163-3B36-45CB-8672-8892BFFC736F}" presName="c3" presStyleLbl="node1" presStyleIdx="2" presStyleCnt="18"/>
      <dgm:spPr/>
    </dgm:pt>
    <dgm:pt modelId="{97EF80B6-6ED6-4DCD-A6B0-D3F876F7707B}" type="pres">
      <dgm:prSet presAssocID="{74A9A163-3B36-45CB-8672-8892BFFC736F}" presName="c4" presStyleLbl="node1" presStyleIdx="3" presStyleCnt="18"/>
      <dgm:spPr/>
    </dgm:pt>
    <dgm:pt modelId="{70C8D74E-8E4C-4DF2-9A9F-D79B14DFDEFA}" type="pres">
      <dgm:prSet presAssocID="{74A9A163-3B36-45CB-8672-8892BFFC736F}" presName="c5" presStyleLbl="node1" presStyleIdx="4" presStyleCnt="18"/>
      <dgm:spPr/>
    </dgm:pt>
    <dgm:pt modelId="{E21CF4CD-D6AA-4A7C-B3DA-B69D3B277368}" type="pres">
      <dgm:prSet presAssocID="{74A9A163-3B36-45CB-8672-8892BFFC736F}" presName="c6" presStyleLbl="node1" presStyleIdx="5" presStyleCnt="18"/>
      <dgm:spPr/>
    </dgm:pt>
    <dgm:pt modelId="{9D5D973C-C175-45EB-9AB3-836AA43FAC97}" type="pres">
      <dgm:prSet presAssocID="{74A9A163-3B36-45CB-8672-8892BFFC736F}" presName="c7" presStyleLbl="node1" presStyleIdx="6" presStyleCnt="18"/>
      <dgm:spPr/>
    </dgm:pt>
    <dgm:pt modelId="{DE18600C-2859-4658-9CE4-E6551FD7492A}" type="pres">
      <dgm:prSet presAssocID="{74A9A163-3B36-45CB-8672-8892BFFC736F}" presName="c8" presStyleLbl="node1" presStyleIdx="7" presStyleCnt="18"/>
      <dgm:spPr/>
    </dgm:pt>
    <dgm:pt modelId="{E48DD92B-874F-44D8-AFCD-D019CEE1BDBF}" type="pres">
      <dgm:prSet presAssocID="{74A9A163-3B36-45CB-8672-8892BFFC736F}" presName="c9" presStyleLbl="node1" presStyleIdx="8" presStyleCnt="18"/>
      <dgm:spPr/>
    </dgm:pt>
    <dgm:pt modelId="{7D225055-5EFA-4D01-BDA3-FDA4EC84AE6C}" type="pres">
      <dgm:prSet presAssocID="{74A9A163-3B36-45CB-8672-8892BFFC736F}" presName="c10" presStyleLbl="node1" presStyleIdx="9" presStyleCnt="18" custLinFactNeighborX="9513" custLinFactNeighborY="9513"/>
      <dgm:spPr/>
    </dgm:pt>
    <dgm:pt modelId="{99790AD7-A3A1-4BAF-8EE0-2C3EACCDBFB4}" type="pres">
      <dgm:prSet presAssocID="{74A9A163-3B36-45CB-8672-8892BFFC736F}" presName="c11" presStyleLbl="node1" presStyleIdx="10" presStyleCnt="18"/>
      <dgm:spPr/>
    </dgm:pt>
    <dgm:pt modelId="{25256143-6DBD-48BF-8E5C-66C8B75C98BC}" type="pres">
      <dgm:prSet presAssocID="{74A9A163-3B36-45CB-8672-8892BFFC736F}" presName="c12" presStyleLbl="node1" presStyleIdx="11" presStyleCnt="18"/>
      <dgm:spPr/>
    </dgm:pt>
    <dgm:pt modelId="{C500241A-11E4-4548-94B5-3755EC812E8B}" type="pres">
      <dgm:prSet presAssocID="{74A9A163-3B36-45CB-8672-8892BFFC736F}" presName="c13" presStyleLbl="node1" presStyleIdx="12" presStyleCnt="18"/>
      <dgm:spPr/>
    </dgm:pt>
    <dgm:pt modelId="{B0FED87F-3598-4C51-B22C-5A2A1B4C4CA3}" type="pres">
      <dgm:prSet presAssocID="{74A9A163-3B36-45CB-8672-8892BFFC736F}" presName="c14" presStyleLbl="node1" presStyleIdx="13" presStyleCnt="18"/>
      <dgm:spPr/>
    </dgm:pt>
    <dgm:pt modelId="{AF7FC46D-42C7-4F33-9FDE-44C087E47A14}" type="pres">
      <dgm:prSet presAssocID="{74A9A163-3B36-45CB-8672-8892BFFC736F}" presName="c15" presStyleLbl="node1" presStyleIdx="14" presStyleCnt="18"/>
      <dgm:spPr/>
    </dgm:pt>
    <dgm:pt modelId="{062364FC-6237-4DB4-B3C1-62E3EEE96132}" type="pres">
      <dgm:prSet presAssocID="{74A9A163-3B36-45CB-8672-8892BFFC736F}" presName="c16" presStyleLbl="node1" presStyleIdx="15" presStyleCnt="18"/>
      <dgm:spPr/>
    </dgm:pt>
    <dgm:pt modelId="{0DB7E198-634E-4FCA-8EDD-D1A7D2EACBCA}" type="pres">
      <dgm:prSet presAssocID="{74A9A163-3B36-45CB-8672-8892BFFC736F}" presName="c17" presStyleLbl="node1" presStyleIdx="16" presStyleCnt="18"/>
      <dgm:spPr/>
    </dgm:pt>
    <dgm:pt modelId="{B153A25E-CBCC-4B7F-AFE8-1B3505871C25}" type="pres">
      <dgm:prSet presAssocID="{74A9A163-3B36-45CB-8672-8892BFFC736F}" presName="c18" presStyleLbl="node1" presStyleIdx="17" presStyleCnt="18"/>
      <dgm:spPr/>
    </dgm:pt>
  </dgm:ptLst>
  <dgm:cxnLst>
    <dgm:cxn modelId="{6555EDAF-50F4-4C10-B3CA-F9A80F87E6E6}" type="presOf" srcId="{74A9A163-3B36-45CB-8672-8892BFFC736F}" destId="{48EC7158-2562-4C3B-A7F4-D58E03D52FE9}" srcOrd="0" destOrd="0" presId="urn:microsoft.com/office/officeart/2009/3/layout/RandomtoResultProcess"/>
    <dgm:cxn modelId="{387288C2-1D1A-45C3-B543-091EBD010A84}" srcId="{8268C8D2-D20F-450E-BEAB-A0761D9E4775}" destId="{74A9A163-3B36-45CB-8672-8892BFFC736F}" srcOrd="0" destOrd="0" parTransId="{259FEBF1-2C58-4DA3-B27B-504A95727BAF}" sibTransId="{3A20CC8B-76F8-4654-AFD9-852519ED33AF}"/>
    <dgm:cxn modelId="{772BD986-84C0-42D0-95CD-F812A368A28A}" type="presOf" srcId="{8268C8D2-D20F-450E-BEAB-A0761D9E4775}" destId="{8749A52F-CE01-4CE4-BFF2-BEBA6A75941B}" srcOrd="0" destOrd="0" presId="urn:microsoft.com/office/officeart/2009/3/layout/RandomtoResultProcess"/>
    <dgm:cxn modelId="{E6AC0BF2-81E9-40C6-B859-51E8FE0E5927}" type="presParOf" srcId="{8749A52F-CE01-4CE4-BFF2-BEBA6A75941B}" destId="{559DF742-E4DA-4043-B07F-653DF33405D6}" srcOrd="0" destOrd="0" presId="urn:microsoft.com/office/officeart/2009/3/layout/RandomtoResultProcess"/>
    <dgm:cxn modelId="{6A353172-E6FB-47CD-96AF-E1990136EDA9}" type="presParOf" srcId="{559DF742-E4DA-4043-B07F-653DF33405D6}" destId="{48EC7158-2562-4C3B-A7F4-D58E03D52FE9}" srcOrd="0" destOrd="0" presId="urn:microsoft.com/office/officeart/2009/3/layout/RandomtoResultProcess"/>
    <dgm:cxn modelId="{17CB52E7-95EA-46C4-8EC1-122DEE7C395C}" type="presParOf" srcId="{559DF742-E4DA-4043-B07F-653DF33405D6}" destId="{92220996-A3DB-42CC-8380-4DE878465167}" srcOrd="1" destOrd="0" presId="urn:microsoft.com/office/officeart/2009/3/layout/RandomtoResultProcess"/>
    <dgm:cxn modelId="{A1443A63-80BF-44CA-A38D-095B6A221F55}" type="presParOf" srcId="{559DF742-E4DA-4043-B07F-653DF33405D6}" destId="{0592BD64-C474-498C-9F68-25EB428F77D3}" srcOrd="2" destOrd="0" presId="urn:microsoft.com/office/officeart/2009/3/layout/RandomtoResultProcess"/>
    <dgm:cxn modelId="{76AA8313-1382-44E9-A488-5306F59EA205}" type="presParOf" srcId="{559DF742-E4DA-4043-B07F-653DF33405D6}" destId="{ADA956A4-68F1-4FAF-83F4-CC84AC51C223}" srcOrd="3" destOrd="0" presId="urn:microsoft.com/office/officeart/2009/3/layout/RandomtoResultProcess"/>
    <dgm:cxn modelId="{A0DEB7C8-56AF-4AE5-8DC4-B9F8DB1FCF46}" type="presParOf" srcId="{559DF742-E4DA-4043-B07F-653DF33405D6}" destId="{97EF80B6-6ED6-4DCD-A6B0-D3F876F7707B}" srcOrd="4" destOrd="0" presId="urn:microsoft.com/office/officeart/2009/3/layout/RandomtoResultProcess"/>
    <dgm:cxn modelId="{38F34DCF-5EC8-4A59-85E0-C55E5B0A3ABB}" type="presParOf" srcId="{559DF742-E4DA-4043-B07F-653DF33405D6}" destId="{70C8D74E-8E4C-4DF2-9A9F-D79B14DFDEFA}" srcOrd="5" destOrd="0" presId="urn:microsoft.com/office/officeart/2009/3/layout/RandomtoResultProcess"/>
    <dgm:cxn modelId="{CB601CCB-8AA2-4028-8612-6F2EA4C986E4}" type="presParOf" srcId="{559DF742-E4DA-4043-B07F-653DF33405D6}" destId="{E21CF4CD-D6AA-4A7C-B3DA-B69D3B277368}" srcOrd="6" destOrd="0" presId="urn:microsoft.com/office/officeart/2009/3/layout/RandomtoResultProcess"/>
    <dgm:cxn modelId="{C157E1CC-5896-45BF-A1F8-D0A6D337D449}" type="presParOf" srcId="{559DF742-E4DA-4043-B07F-653DF33405D6}" destId="{9D5D973C-C175-45EB-9AB3-836AA43FAC97}" srcOrd="7" destOrd="0" presId="urn:microsoft.com/office/officeart/2009/3/layout/RandomtoResultProcess"/>
    <dgm:cxn modelId="{E6CEDD55-449B-4358-9ED9-E8245C9E2E74}" type="presParOf" srcId="{559DF742-E4DA-4043-B07F-653DF33405D6}" destId="{DE18600C-2859-4658-9CE4-E6551FD7492A}" srcOrd="8" destOrd="0" presId="urn:microsoft.com/office/officeart/2009/3/layout/RandomtoResultProcess"/>
    <dgm:cxn modelId="{0A5F4032-AC6C-4CEC-815C-4DAE0BDBE39F}" type="presParOf" srcId="{559DF742-E4DA-4043-B07F-653DF33405D6}" destId="{E48DD92B-874F-44D8-AFCD-D019CEE1BDBF}" srcOrd="9" destOrd="0" presId="urn:microsoft.com/office/officeart/2009/3/layout/RandomtoResultProcess"/>
    <dgm:cxn modelId="{89CFAB70-CDC3-4397-A147-F5EDEDDB2BF1}" type="presParOf" srcId="{559DF742-E4DA-4043-B07F-653DF33405D6}" destId="{7D225055-5EFA-4D01-BDA3-FDA4EC84AE6C}" srcOrd="10" destOrd="0" presId="urn:microsoft.com/office/officeart/2009/3/layout/RandomtoResultProcess"/>
    <dgm:cxn modelId="{CEEB29FF-9E87-4BBA-87C2-FBF6D2F18C38}" type="presParOf" srcId="{559DF742-E4DA-4043-B07F-653DF33405D6}" destId="{99790AD7-A3A1-4BAF-8EE0-2C3EACCDBFB4}" srcOrd="11" destOrd="0" presId="urn:microsoft.com/office/officeart/2009/3/layout/RandomtoResultProcess"/>
    <dgm:cxn modelId="{9D5DBBF1-6392-401E-B7C8-09C7AF58AC91}" type="presParOf" srcId="{559DF742-E4DA-4043-B07F-653DF33405D6}" destId="{25256143-6DBD-48BF-8E5C-66C8B75C98BC}" srcOrd="12" destOrd="0" presId="urn:microsoft.com/office/officeart/2009/3/layout/RandomtoResultProcess"/>
    <dgm:cxn modelId="{D662BA28-6D37-4D35-8756-7B1F5D2F3F73}" type="presParOf" srcId="{559DF742-E4DA-4043-B07F-653DF33405D6}" destId="{C500241A-11E4-4548-94B5-3755EC812E8B}" srcOrd="13" destOrd="0" presId="urn:microsoft.com/office/officeart/2009/3/layout/RandomtoResultProcess"/>
    <dgm:cxn modelId="{00013B5F-3A88-4736-A8BE-50B24AA00D42}" type="presParOf" srcId="{559DF742-E4DA-4043-B07F-653DF33405D6}" destId="{B0FED87F-3598-4C51-B22C-5A2A1B4C4CA3}" srcOrd="14" destOrd="0" presId="urn:microsoft.com/office/officeart/2009/3/layout/RandomtoResultProcess"/>
    <dgm:cxn modelId="{DD08D862-A731-487A-B121-D72A6AD51206}" type="presParOf" srcId="{559DF742-E4DA-4043-B07F-653DF33405D6}" destId="{AF7FC46D-42C7-4F33-9FDE-44C087E47A14}" srcOrd="15" destOrd="0" presId="urn:microsoft.com/office/officeart/2009/3/layout/RandomtoResultProcess"/>
    <dgm:cxn modelId="{14D88EC6-A101-4FA0-9C90-AD9C22997372}" type="presParOf" srcId="{559DF742-E4DA-4043-B07F-653DF33405D6}" destId="{062364FC-6237-4DB4-B3C1-62E3EEE96132}" srcOrd="16" destOrd="0" presId="urn:microsoft.com/office/officeart/2009/3/layout/RandomtoResultProcess"/>
    <dgm:cxn modelId="{90033AF4-5FFB-4AFD-96DB-45FA6A42B019}" type="presParOf" srcId="{559DF742-E4DA-4043-B07F-653DF33405D6}" destId="{0DB7E198-634E-4FCA-8EDD-D1A7D2EACBCA}" srcOrd="17" destOrd="0" presId="urn:microsoft.com/office/officeart/2009/3/layout/RandomtoResultProcess"/>
    <dgm:cxn modelId="{B1BF8A28-EB0A-482E-88B2-5B9F4F7E77FB}" type="presParOf" srcId="{559DF742-E4DA-4043-B07F-653DF33405D6}" destId="{B153A25E-CBCC-4B7F-AFE8-1B3505871C25}" srcOrd="18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D2F6E8-B5CC-46D8-8D0F-803ECBEEACD2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D6EED143-BD20-4C74-8124-993C09E3E887}">
      <dgm:prSet phldrT="[Tekst]" custT="1"/>
      <dgm:spPr/>
      <dgm:t>
        <a:bodyPr/>
        <a:lstStyle/>
        <a:p>
          <a:r>
            <a:rPr lang="pl-PL" sz="1500" b="0" dirty="0" smtClean="0">
              <a:latin typeface="Cambria" pitchFamily="18" charset="0"/>
            </a:rPr>
            <a:t>WYZNACZENIE OBSZARU</a:t>
          </a:r>
          <a:endParaRPr lang="pl-PL" sz="1500" b="0" dirty="0">
            <a:latin typeface="Cambria" pitchFamily="18" charset="0"/>
          </a:endParaRPr>
        </a:p>
      </dgm:t>
    </dgm:pt>
    <dgm:pt modelId="{EDA08F0C-D355-4D1A-B217-91D2116BB983}" type="parTrans" cxnId="{6CCD74CC-4D4D-479F-8794-916957CED4E0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5AB986E5-D6BD-47CD-88E1-830F2BE72DB4}" type="sibTrans" cxnId="{6CCD74CC-4D4D-479F-8794-916957CED4E0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B3CFF98C-501B-4E12-974D-5539F72F9B75}">
      <dgm:prSet phldrT="[Tekst]" custT="1"/>
      <dgm:spPr/>
      <dgm:t>
        <a:bodyPr/>
        <a:lstStyle/>
        <a:p>
          <a:r>
            <a:rPr lang="pl-PL" sz="1200" b="0" dirty="0" smtClean="0">
              <a:latin typeface="Cambria" pitchFamily="18" charset="0"/>
            </a:rPr>
            <a:t> Gdzie są PROBLEMY DOMINUJĄCE W MIEŚCIE?</a:t>
          </a:r>
          <a:endParaRPr lang="pl-PL" sz="1200" b="0" dirty="0">
            <a:latin typeface="Cambria" pitchFamily="18" charset="0"/>
          </a:endParaRPr>
        </a:p>
      </dgm:t>
    </dgm:pt>
    <dgm:pt modelId="{C8238E85-D5B6-4AF5-AD91-2C8DE3B50D36}" type="parTrans" cxnId="{8BC46FE3-680B-46EF-B306-E3048C93A684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5795FABA-AB4E-41D6-B835-EA7F55FC9C29}" type="sibTrans" cxnId="{8BC46FE3-680B-46EF-B306-E3048C93A684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7555000C-183F-41D6-99DD-8D55C6C88320}">
      <dgm:prSet phldrT="[Tekst]" custT="1"/>
      <dgm:spPr/>
      <dgm:t>
        <a:bodyPr/>
        <a:lstStyle/>
        <a:p>
          <a:r>
            <a:rPr lang="pl-PL" sz="1200" b="0" dirty="0" smtClean="0">
              <a:latin typeface="Cambria" pitchFamily="18" charset="0"/>
            </a:rPr>
            <a:t>Gdzie są MIEJSCA KRYZYSOWE?</a:t>
          </a:r>
          <a:endParaRPr lang="pl-PL" sz="1200" b="0" dirty="0">
            <a:latin typeface="Cambria" pitchFamily="18" charset="0"/>
          </a:endParaRPr>
        </a:p>
      </dgm:t>
    </dgm:pt>
    <dgm:pt modelId="{82CDF6C7-52DB-41C1-9AA4-9C62F1EAD2B9}" type="parTrans" cxnId="{C9D7678E-B8E5-4653-B9CF-970721360F57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AB417B73-24DE-4EB5-9455-0269A4E2FAF8}" type="sibTrans" cxnId="{C9D7678E-B8E5-4653-B9CF-970721360F57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D503B594-CC68-45A1-938D-B76FBAE9F449}">
      <dgm:prSet phldrT="[Tekst]" custT="1"/>
      <dgm:spPr/>
      <dgm:t>
        <a:bodyPr/>
        <a:lstStyle/>
        <a:p>
          <a:r>
            <a:rPr lang="pl-PL" sz="1400" b="0" dirty="0" smtClean="0">
              <a:latin typeface="Cambria" pitchFamily="18" charset="0"/>
            </a:rPr>
            <a:t>CELE</a:t>
          </a:r>
          <a:endParaRPr lang="pl-PL" sz="1400" b="0" dirty="0">
            <a:latin typeface="Cambria" pitchFamily="18" charset="0"/>
          </a:endParaRPr>
        </a:p>
      </dgm:t>
    </dgm:pt>
    <dgm:pt modelId="{415F2E55-225A-411D-AD22-C5F3F4934F67}" type="parTrans" cxnId="{7F42E5BD-A8FF-477C-B6DC-5A8978B95A34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D328FB4A-31A2-4E87-A0BB-C76C09F72ECC}" type="sibTrans" cxnId="{7F42E5BD-A8FF-477C-B6DC-5A8978B95A34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321D6384-6944-4665-A113-CC287B12B86E}">
      <dgm:prSet phldrT="[Tekst]" custT="1"/>
      <dgm:spPr/>
      <dgm:t>
        <a:bodyPr/>
        <a:lstStyle/>
        <a:p>
          <a:r>
            <a:rPr lang="pl-PL" sz="1400" b="0" dirty="0" smtClean="0">
              <a:latin typeface="Cambria" pitchFamily="18" charset="0"/>
            </a:rPr>
            <a:t>DZIAŁANIA</a:t>
          </a:r>
          <a:endParaRPr lang="pl-PL" sz="1400" b="0" dirty="0">
            <a:latin typeface="Cambria" pitchFamily="18" charset="0"/>
          </a:endParaRPr>
        </a:p>
      </dgm:t>
    </dgm:pt>
    <dgm:pt modelId="{BAAC998B-D105-4BB0-9E2E-C0766D6DF72B}" type="parTrans" cxnId="{6404A553-7BE6-43EB-BDAB-BD8D0BEC8BDC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726CC530-4C8F-4E93-BC37-6B5D700F2286}" type="sibTrans" cxnId="{6404A553-7BE6-43EB-BDAB-BD8D0BEC8BDC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1E3D5A33-C89E-4CBC-BCDC-94EA4E2A0E6C}">
      <dgm:prSet phldrT="[Tekst]" custT="1"/>
      <dgm:spPr/>
      <dgm:t>
        <a:bodyPr/>
        <a:lstStyle/>
        <a:p>
          <a:r>
            <a:rPr lang="pl-PL" sz="1500" b="0" dirty="0" smtClean="0">
              <a:latin typeface="Cambria" pitchFamily="18" charset="0"/>
            </a:rPr>
            <a:t> WSKAZANIE ZADAŃ DO  REALIZACJI </a:t>
          </a:r>
          <a:endParaRPr lang="pl-PL" sz="1500" b="0" dirty="0">
            <a:latin typeface="Cambria" pitchFamily="18" charset="0"/>
          </a:endParaRPr>
        </a:p>
      </dgm:t>
    </dgm:pt>
    <dgm:pt modelId="{E83FCB48-5FC7-4022-9647-6C67A175892D}" type="parTrans" cxnId="{94BC1F83-4129-453F-807A-EF4D4710D911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4C17D251-3DF9-4983-A4EE-62F645D6DDDF}" type="sibTrans" cxnId="{94BC1F83-4129-453F-807A-EF4D4710D911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35E63847-1D29-4CE0-A6CD-0CD6BE29468A}">
      <dgm:prSet phldrT="[Tekst]" custT="1"/>
      <dgm:spPr/>
      <dgm:t>
        <a:bodyPr/>
        <a:lstStyle/>
        <a:p>
          <a:r>
            <a:rPr lang="pl-PL" sz="1200" b="0" dirty="0" smtClean="0">
              <a:latin typeface="Cambria" pitchFamily="18" charset="0"/>
            </a:rPr>
            <a:t>SZUKANIE KLUCZOWYCH PROBLEMÓW</a:t>
          </a:r>
          <a:endParaRPr lang="pl-PL" sz="1200" b="0" dirty="0">
            <a:latin typeface="Cambria" pitchFamily="18" charset="0"/>
          </a:endParaRPr>
        </a:p>
      </dgm:t>
    </dgm:pt>
    <dgm:pt modelId="{B4A1942B-D6B5-4A56-8CB4-3352D6666810}" type="parTrans" cxnId="{2AC81630-20E0-41A8-BA1B-7E09EE3A8FA1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8063F155-2E58-4E08-AFEA-2EC3D6086E57}" type="sibTrans" cxnId="{2AC81630-20E0-41A8-BA1B-7E09EE3A8FA1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EE37E62D-6B6A-4B48-993B-CF3EF92E6305}">
      <dgm:prSet phldrT="[Tekst]" custT="1"/>
      <dgm:spPr/>
      <dgm:t>
        <a:bodyPr/>
        <a:lstStyle/>
        <a:p>
          <a:r>
            <a:rPr lang="pl-PL" sz="1500" b="0" dirty="0" smtClean="0">
              <a:latin typeface="Cambria" pitchFamily="18" charset="0"/>
            </a:rPr>
            <a:t>BADANIA I ANALIZY DANYCH</a:t>
          </a:r>
          <a:endParaRPr lang="pl-PL" sz="1500" b="0" dirty="0">
            <a:latin typeface="Cambria" pitchFamily="18" charset="0"/>
          </a:endParaRPr>
        </a:p>
      </dgm:t>
    </dgm:pt>
    <dgm:pt modelId="{75CFEB7D-1377-45AA-8310-FAEF1004EDA5}" type="parTrans" cxnId="{48EC6FA6-9EF4-4CC8-9F6C-E8684F303BA6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1657694C-069E-47C9-B953-43E635161473}" type="sibTrans" cxnId="{48EC6FA6-9EF4-4CC8-9F6C-E8684F303BA6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1205770E-298D-414A-ADFE-8C91E23DAEE8}">
      <dgm:prSet phldrT="[Tekst]" custT="1"/>
      <dgm:spPr/>
      <dgm:t>
        <a:bodyPr/>
        <a:lstStyle/>
        <a:p>
          <a:r>
            <a:rPr lang="pl-PL" sz="1400" b="0" dirty="0" smtClean="0">
              <a:latin typeface="Cambria" pitchFamily="18" charset="0"/>
            </a:rPr>
            <a:t>REZULTATY</a:t>
          </a:r>
          <a:endParaRPr lang="pl-PL" sz="1400" b="0" dirty="0">
            <a:latin typeface="Cambria" pitchFamily="18" charset="0"/>
          </a:endParaRPr>
        </a:p>
      </dgm:t>
    </dgm:pt>
    <dgm:pt modelId="{B49039CE-69D8-41AC-A0E6-207615A8EE30}" type="parTrans" cxnId="{95A43C9B-9237-447C-9AC9-C8A491F76854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EBE47854-F3F1-4C50-9304-9C8726E056E3}" type="sibTrans" cxnId="{95A43C9B-9237-447C-9AC9-C8A491F76854}">
      <dgm:prSet/>
      <dgm:spPr/>
      <dgm:t>
        <a:bodyPr/>
        <a:lstStyle/>
        <a:p>
          <a:endParaRPr lang="pl-PL">
            <a:latin typeface="Cambria" pitchFamily="18" charset="0"/>
          </a:endParaRPr>
        </a:p>
      </dgm:t>
    </dgm:pt>
    <dgm:pt modelId="{C700069F-7321-411B-A67B-577E0CB9DA5F}" type="pres">
      <dgm:prSet presAssocID="{A9D2F6E8-B5CC-46D8-8D0F-803ECBEEACD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F0DB40F-25C3-4884-AC9E-855A40FB7C21}" type="pres">
      <dgm:prSet presAssocID="{EE37E62D-6B6A-4B48-993B-CF3EF92E6305}" presName="horFlow" presStyleCnt="0"/>
      <dgm:spPr/>
      <dgm:t>
        <a:bodyPr/>
        <a:lstStyle/>
        <a:p>
          <a:endParaRPr lang="pl-PL"/>
        </a:p>
      </dgm:t>
    </dgm:pt>
    <dgm:pt modelId="{7837DF6A-21CE-4A83-887A-385AA2A186E8}" type="pres">
      <dgm:prSet presAssocID="{EE37E62D-6B6A-4B48-993B-CF3EF92E6305}" presName="bigChev" presStyleLbl="node1" presStyleIdx="0" presStyleCnt="3"/>
      <dgm:spPr/>
      <dgm:t>
        <a:bodyPr/>
        <a:lstStyle/>
        <a:p>
          <a:endParaRPr lang="pl-PL"/>
        </a:p>
      </dgm:t>
    </dgm:pt>
    <dgm:pt modelId="{62B2C31A-EBF8-4B54-8261-7A570460E6A7}" type="pres">
      <dgm:prSet presAssocID="{B4A1942B-D6B5-4A56-8CB4-3352D6666810}" presName="parTrans" presStyleCnt="0"/>
      <dgm:spPr/>
      <dgm:t>
        <a:bodyPr/>
        <a:lstStyle/>
        <a:p>
          <a:endParaRPr lang="pl-PL"/>
        </a:p>
      </dgm:t>
    </dgm:pt>
    <dgm:pt modelId="{74A67DFA-B28D-4112-9257-05B45C88497E}" type="pres">
      <dgm:prSet presAssocID="{35E63847-1D29-4CE0-A6CD-0CD6BE29468A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08841A-6988-4BD8-BE0F-9B8485C92BDA}" type="pres">
      <dgm:prSet presAssocID="{EE37E62D-6B6A-4B48-993B-CF3EF92E6305}" presName="vSp" presStyleCnt="0"/>
      <dgm:spPr/>
      <dgm:t>
        <a:bodyPr/>
        <a:lstStyle/>
        <a:p>
          <a:endParaRPr lang="pl-PL"/>
        </a:p>
      </dgm:t>
    </dgm:pt>
    <dgm:pt modelId="{8D649622-E799-4179-B56C-82D019233F12}" type="pres">
      <dgm:prSet presAssocID="{D6EED143-BD20-4C74-8124-993C09E3E887}" presName="horFlow" presStyleCnt="0"/>
      <dgm:spPr/>
      <dgm:t>
        <a:bodyPr/>
        <a:lstStyle/>
        <a:p>
          <a:endParaRPr lang="pl-PL"/>
        </a:p>
      </dgm:t>
    </dgm:pt>
    <dgm:pt modelId="{BAA3213F-F2D1-412A-B8C1-5957CFC71C0D}" type="pres">
      <dgm:prSet presAssocID="{D6EED143-BD20-4C74-8124-993C09E3E887}" presName="bigChev" presStyleLbl="node1" presStyleIdx="1" presStyleCnt="3"/>
      <dgm:spPr/>
      <dgm:t>
        <a:bodyPr/>
        <a:lstStyle/>
        <a:p>
          <a:endParaRPr lang="pl-PL"/>
        </a:p>
      </dgm:t>
    </dgm:pt>
    <dgm:pt modelId="{219C5784-C396-4A85-9215-206F01BEEA22}" type="pres">
      <dgm:prSet presAssocID="{C8238E85-D5B6-4AF5-AD91-2C8DE3B50D36}" presName="parTrans" presStyleCnt="0"/>
      <dgm:spPr/>
      <dgm:t>
        <a:bodyPr/>
        <a:lstStyle/>
        <a:p>
          <a:endParaRPr lang="pl-PL"/>
        </a:p>
      </dgm:t>
    </dgm:pt>
    <dgm:pt modelId="{75C667CF-EDCA-4121-AC10-3C03641768EF}" type="pres">
      <dgm:prSet presAssocID="{B3CFF98C-501B-4E12-974D-5539F72F9B75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2785E0-6ABC-4D0A-9EBB-438D6CAFF407}" type="pres">
      <dgm:prSet presAssocID="{5795FABA-AB4E-41D6-B835-EA7F55FC9C29}" presName="sibTrans" presStyleCnt="0"/>
      <dgm:spPr/>
      <dgm:t>
        <a:bodyPr/>
        <a:lstStyle/>
        <a:p>
          <a:endParaRPr lang="pl-PL"/>
        </a:p>
      </dgm:t>
    </dgm:pt>
    <dgm:pt modelId="{6C3E99EC-068B-4FDD-919A-00B18D445216}" type="pres">
      <dgm:prSet presAssocID="{7555000C-183F-41D6-99DD-8D55C6C88320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A0D5AD-118E-49BD-BB5D-21C8F2E6744C}" type="pres">
      <dgm:prSet presAssocID="{D6EED143-BD20-4C74-8124-993C09E3E887}" presName="vSp" presStyleCnt="0"/>
      <dgm:spPr/>
      <dgm:t>
        <a:bodyPr/>
        <a:lstStyle/>
        <a:p>
          <a:endParaRPr lang="pl-PL"/>
        </a:p>
      </dgm:t>
    </dgm:pt>
    <dgm:pt modelId="{295D5407-FE31-4190-B7F1-19D8DE368AD5}" type="pres">
      <dgm:prSet presAssocID="{1E3D5A33-C89E-4CBC-BCDC-94EA4E2A0E6C}" presName="horFlow" presStyleCnt="0"/>
      <dgm:spPr/>
      <dgm:t>
        <a:bodyPr/>
        <a:lstStyle/>
        <a:p>
          <a:endParaRPr lang="pl-PL"/>
        </a:p>
      </dgm:t>
    </dgm:pt>
    <dgm:pt modelId="{6F3EDC1C-FA19-4736-B4EB-96085D3C324A}" type="pres">
      <dgm:prSet presAssocID="{1E3D5A33-C89E-4CBC-BCDC-94EA4E2A0E6C}" presName="bigChev" presStyleLbl="node1" presStyleIdx="2" presStyleCnt="3"/>
      <dgm:spPr/>
      <dgm:t>
        <a:bodyPr/>
        <a:lstStyle/>
        <a:p>
          <a:endParaRPr lang="pl-PL"/>
        </a:p>
      </dgm:t>
    </dgm:pt>
    <dgm:pt modelId="{1C189FF5-8980-4B51-8521-E93F1DCB4338}" type="pres">
      <dgm:prSet presAssocID="{415F2E55-225A-411D-AD22-C5F3F4934F67}" presName="parTrans" presStyleCnt="0"/>
      <dgm:spPr/>
      <dgm:t>
        <a:bodyPr/>
        <a:lstStyle/>
        <a:p>
          <a:endParaRPr lang="pl-PL"/>
        </a:p>
      </dgm:t>
    </dgm:pt>
    <dgm:pt modelId="{899CB468-A405-48F7-B8CC-D4F25084F2E4}" type="pres">
      <dgm:prSet presAssocID="{D503B594-CC68-45A1-938D-B76FBAE9F449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ACB783-5CE0-4982-A59D-1F56327D688C}" type="pres">
      <dgm:prSet presAssocID="{D328FB4A-31A2-4E87-A0BB-C76C09F72ECC}" presName="sibTrans" presStyleCnt="0"/>
      <dgm:spPr/>
      <dgm:t>
        <a:bodyPr/>
        <a:lstStyle/>
        <a:p>
          <a:endParaRPr lang="pl-PL"/>
        </a:p>
      </dgm:t>
    </dgm:pt>
    <dgm:pt modelId="{EEDE9F56-81B1-4A56-A641-C50AAEF8DA35}" type="pres">
      <dgm:prSet presAssocID="{321D6384-6944-4665-A113-CC287B12B86E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79A6DE-AD86-4EF9-8581-FF0687E3C2CB}" type="pres">
      <dgm:prSet presAssocID="{726CC530-4C8F-4E93-BC37-6B5D700F2286}" presName="sibTrans" presStyleCnt="0"/>
      <dgm:spPr/>
      <dgm:t>
        <a:bodyPr/>
        <a:lstStyle/>
        <a:p>
          <a:endParaRPr lang="pl-PL"/>
        </a:p>
      </dgm:t>
    </dgm:pt>
    <dgm:pt modelId="{8FB6978B-0F12-46A3-8D87-1D861985BEF3}" type="pres">
      <dgm:prSet presAssocID="{1205770E-298D-414A-ADFE-8C91E23DAEE8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F42E5BD-A8FF-477C-B6DC-5A8978B95A34}" srcId="{1E3D5A33-C89E-4CBC-BCDC-94EA4E2A0E6C}" destId="{D503B594-CC68-45A1-938D-B76FBAE9F449}" srcOrd="0" destOrd="0" parTransId="{415F2E55-225A-411D-AD22-C5F3F4934F67}" sibTransId="{D328FB4A-31A2-4E87-A0BB-C76C09F72ECC}"/>
    <dgm:cxn modelId="{9EC2D413-E38E-4294-945E-45820F5D42C7}" type="presOf" srcId="{1205770E-298D-414A-ADFE-8C91E23DAEE8}" destId="{8FB6978B-0F12-46A3-8D87-1D861985BEF3}" srcOrd="0" destOrd="0" presId="urn:microsoft.com/office/officeart/2005/8/layout/lProcess3"/>
    <dgm:cxn modelId="{521713D9-9776-441C-9602-768DC25DCFD9}" type="presOf" srcId="{1E3D5A33-C89E-4CBC-BCDC-94EA4E2A0E6C}" destId="{6F3EDC1C-FA19-4736-B4EB-96085D3C324A}" srcOrd="0" destOrd="0" presId="urn:microsoft.com/office/officeart/2005/8/layout/lProcess3"/>
    <dgm:cxn modelId="{95493E98-B3B2-4CE4-BE37-76AC8ECF647B}" type="presOf" srcId="{D6EED143-BD20-4C74-8124-993C09E3E887}" destId="{BAA3213F-F2D1-412A-B8C1-5957CFC71C0D}" srcOrd="0" destOrd="0" presId="urn:microsoft.com/office/officeart/2005/8/layout/lProcess3"/>
    <dgm:cxn modelId="{94BC1F83-4129-453F-807A-EF4D4710D911}" srcId="{A9D2F6E8-B5CC-46D8-8D0F-803ECBEEACD2}" destId="{1E3D5A33-C89E-4CBC-BCDC-94EA4E2A0E6C}" srcOrd="2" destOrd="0" parTransId="{E83FCB48-5FC7-4022-9647-6C67A175892D}" sibTransId="{4C17D251-3DF9-4983-A4EE-62F645D6DDDF}"/>
    <dgm:cxn modelId="{6404A553-7BE6-43EB-BDAB-BD8D0BEC8BDC}" srcId="{1E3D5A33-C89E-4CBC-BCDC-94EA4E2A0E6C}" destId="{321D6384-6944-4665-A113-CC287B12B86E}" srcOrd="1" destOrd="0" parTransId="{BAAC998B-D105-4BB0-9E2E-C0766D6DF72B}" sibTransId="{726CC530-4C8F-4E93-BC37-6B5D700F2286}"/>
    <dgm:cxn modelId="{2537A7A0-324A-4254-A9A0-CA955C87E958}" type="presOf" srcId="{7555000C-183F-41D6-99DD-8D55C6C88320}" destId="{6C3E99EC-068B-4FDD-919A-00B18D445216}" srcOrd="0" destOrd="0" presId="urn:microsoft.com/office/officeart/2005/8/layout/lProcess3"/>
    <dgm:cxn modelId="{A500BDEF-F8FF-461F-BBEB-43F88AD49ACC}" type="presOf" srcId="{D503B594-CC68-45A1-938D-B76FBAE9F449}" destId="{899CB468-A405-48F7-B8CC-D4F25084F2E4}" srcOrd="0" destOrd="0" presId="urn:microsoft.com/office/officeart/2005/8/layout/lProcess3"/>
    <dgm:cxn modelId="{6CCD74CC-4D4D-479F-8794-916957CED4E0}" srcId="{A9D2F6E8-B5CC-46D8-8D0F-803ECBEEACD2}" destId="{D6EED143-BD20-4C74-8124-993C09E3E887}" srcOrd="1" destOrd="0" parTransId="{EDA08F0C-D355-4D1A-B217-91D2116BB983}" sibTransId="{5AB986E5-D6BD-47CD-88E1-830F2BE72DB4}"/>
    <dgm:cxn modelId="{C9D7678E-B8E5-4653-B9CF-970721360F57}" srcId="{D6EED143-BD20-4C74-8124-993C09E3E887}" destId="{7555000C-183F-41D6-99DD-8D55C6C88320}" srcOrd="1" destOrd="0" parTransId="{82CDF6C7-52DB-41C1-9AA4-9C62F1EAD2B9}" sibTransId="{AB417B73-24DE-4EB5-9455-0269A4E2FAF8}"/>
    <dgm:cxn modelId="{224EA7AC-8FA8-447E-9994-4670EE2C85D6}" type="presOf" srcId="{EE37E62D-6B6A-4B48-993B-CF3EF92E6305}" destId="{7837DF6A-21CE-4A83-887A-385AA2A186E8}" srcOrd="0" destOrd="0" presId="urn:microsoft.com/office/officeart/2005/8/layout/lProcess3"/>
    <dgm:cxn modelId="{D76355B2-E21A-4A67-904C-3CD1C8131BFC}" type="presOf" srcId="{35E63847-1D29-4CE0-A6CD-0CD6BE29468A}" destId="{74A67DFA-B28D-4112-9257-05B45C88497E}" srcOrd="0" destOrd="0" presId="urn:microsoft.com/office/officeart/2005/8/layout/lProcess3"/>
    <dgm:cxn modelId="{95A43C9B-9237-447C-9AC9-C8A491F76854}" srcId="{1E3D5A33-C89E-4CBC-BCDC-94EA4E2A0E6C}" destId="{1205770E-298D-414A-ADFE-8C91E23DAEE8}" srcOrd="2" destOrd="0" parTransId="{B49039CE-69D8-41AC-A0E6-207615A8EE30}" sibTransId="{EBE47854-F3F1-4C50-9304-9C8726E056E3}"/>
    <dgm:cxn modelId="{A0A6B64D-A15C-4433-8D17-583CC140E157}" type="presOf" srcId="{321D6384-6944-4665-A113-CC287B12B86E}" destId="{EEDE9F56-81B1-4A56-A641-C50AAEF8DA35}" srcOrd="0" destOrd="0" presId="urn:microsoft.com/office/officeart/2005/8/layout/lProcess3"/>
    <dgm:cxn modelId="{891BAC61-05A9-4869-B1F8-4556A10EFADE}" type="presOf" srcId="{A9D2F6E8-B5CC-46D8-8D0F-803ECBEEACD2}" destId="{C700069F-7321-411B-A67B-577E0CB9DA5F}" srcOrd="0" destOrd="0" presId="urn:microsoft.com/office/officeart/2005/8/layout/lProcess3"/>
    <dgm:cxn modelId="{BA6A0C6C-1DBA-4CAE-A973-F8870BC51920}" type="presOf" srcId="{B3CFF98C-501B-4E12-974D-5539F72F9B75}" destId="{75C667CF-EDCA-4121-AC10-3C03641768EF}" srcOrd="0" destOrd="0" presId="urn:microsoft.com/office/officeart/2005/8/layout/lProcess3"/>
    <dgm:cxn modelId="{2AC81630-20E0-41A8-BA1B-7E09EE3A8FA1}" srcId="{EE37E62D-6B6A-4B48-993B-CF3EF92E6305}" destId="{35E63847-1D29-4CE0-A6CD-0CD6BE29468A}" srcOrd="0" destOrd="0" parTransId="{B4A1942B-D6B5-4A56-8CB4-3352D6666810}" sibTransId="{8063F155-2E58-4E08-AFEA-2EC3D6086E57}"/>
    <dgm:cxn modelId="{48EC6FA6-9EF4-4CC8-9F6C-E8684F303BA6}" srcId="{A9D2F6E8-B5CC-46D8-8D0F-803ECBEEACD2}" destId="{EE37E62D-6B6A-4B48-993B-CF3EF92E6305}" srcOrd="0" destOrd="0" parTransId="{75CFEB7D-1377-45AA-8310-FAEF1004EDA5}" sibTransId="{1657694C-069E-47C9-B953-43E635161473}"/>
    <dgm:cxn modelId="{8BC46FE3-680B-46EF-B306-E3048C93A684}" srcId="{D6EED143-BD20-4C74-8124-993C09E3E887}" destId="{B3CFF98C-501B-4E12-974D-5539F72F9B75}" srcOrd="0" destOrd="0" parTransId="{C8238E85-D5B6-4AF5-AD91-2C8DE3B50D36}" sibTransId="{5795FABA-AB4E-41D6-B835-EA7F55FC9C29}"/>
    <dgm:cxn modelId="{E9D6A930-4581-4E99-A7E5-7B1AF5D85B4B}" type="presParOf" srcId="{C700069F-7321-411B-A67B-577E0CB9DA5F}" destId="{0F0DB40F-25C3-4884-AC9E-855A40FB7C21}" srcOrd="0" destOrd="0" presId="urn:microsoft.com/office/officeart/2005/8/layout/lProcess3"/>
    <dgm:cxn modelId="{B8CEBA4F-823F-462A-B0B8-97603B257BC1}" type="presParOf" srcId="{0F0DB40F-25C3-4884-AC9E-855A40FB7C21}" destId="{7837DF6A-21CE-4A83-887A-385AA2A186E8}" srcOrd="0" destOrd="0" presId="urn:microsoft.com/office/officeart/2005/8/layout/lProcess3"/>
    <dgm:cxn modelId="{851FE02B-FFB7-406C-9554-AB1990E00F57}" type="presParOf" srcId="{0F0DB40F-25C3-4884-AC9E-855A40FB7C21}" destId="{62B2C31A-EBF8-4B54-8261-7A570460E6A7}" srcOrd="1" destOrd="0" presId="urn:microsoft.com/office/officeart/2005/8/layout/lProcess3"/>
    <dgm:cxn modelId="{F855FC89-96FD-43C7-9FB1-B68D39858E98}" type="presParOf" srcId="{0F0DB40F-25C3-4884-AC9E-855A40FB7C21}" destId="{74A67DFA-B28D-4112-9257-05B45C88497E}" srcOrd="2" destOrd="0" presId="urn:microsoft.com/office/officeart/2005/8/layout/lProcess3"/>
    <dgm:cxn modelId="{4D37D935-5DBC-4832-BB76-71D5D6B6A3CA}" type="presParOf" srcId="{C700069F-7321-411B-A67B-577E0CB9DA5F}" destId="{5D08841A-6988-4BD8-BE0F-9B8485C92BDA}" srcOrd="1" destOrd="0" presId="urn:microsoft.com/office/officeart/2005/8/layout/lProcess3"/>
    <dgm:cxn modelId="{34FEDFAD-93AB-4903-8C2A-AEED8AED9892}" type="presParOf" srcId="{C700069F-7321-411B-A67B-577E0CB9DA5F}" destId="{8D649622-E799-4179-B56C-82D019233F12}" srcOrd="2" destOrd="0" presId="urn:microsoft.com/office/officeart/2005/8/layout/lProcess3"/>
    <dgm:cxn modelId="{E0259AD3-9BAA-4750-98F0-A80D2375F529}" type="presParOf" srcId="{8D649622-E799-4179-B56C-82D019233F12}" destId="{BAA3213F-F2D1-412A-B8C1-5957CFC71C0D}" srcOrd="0" destOrd="0" presId="urn:microsoft.com/office/officeart/2005/8/layout/lProcess3"/>
    <dgm:cxn modelId="{31793492-4319-452C-AF60-EE8EADFEEBB9}" type="presParOf" srcId="{8D649622-E799-4179-B56C-82D019233F12}" destId="{219C5784-C396-4A85-9215-206F01BEEA22}" srcOrd="1" destOrd="0" presId="urn:microsoft.com/office/officeart/2005/8/layout/lProcess3"/>
    <dgm:cxn modelId="{34F72AE8-3DFD-4C01-BCA6-F4A9C5F4DD3F}" type="presParOf" srcId="{8D649622-E799-4179-B56C-82D019233F12}" destId="{75C667CF-EDCA-4121-AC10-3C03641768EF}" srcOrd="2" destOrd="0" presId="urn:microsoft.com/office/officeart/2005/8/layout/lProcess3"/>
    <dgm:cxn modelId="{C90E5511-D7C9-4EC0-BB00-4893B80C4E2B}" type="presParOf" srcId="{8D649622-E799-4179-B56C-82D019233F12}" destId="{672785E0-6ABC-4D0A-9EBB-438D6CAFF407}" srcOrd="3" destOrd="0" presId="urn:microsoft.com/office/officeart/2005/8/layout/lProcess3"/>
    <dgm:cxn modelId="{9C4407CD-09CD-42C1-B807-5CB987936C51}" type="presParOf" srcId="{8D649622-E799-4179-B56C-82D019233F12}" destId="{6C3E99EC-068B-4FDD-919A-00B18D445216}" srcOrd="4" destOrd="0" presId="urn:microsoft.com/office/officeart/2005/8/layout/lProcess3"/>
    <dgm:cxn modelId="{BACDCFEB-A9C6-42EF-8458-BDA42698045E}" type="presParOf" srcId="{C700069F-7321-411B-A67B-577E0CB9DA5F}" destId="{4DA0D5AD-118E-49BD-BB5D-21C8F2E6744C}" srcOrd="3" destOrd="0" presId="urn:microsoft.com/office/officeart/2005/8/layout/lProcess3"/>
    <dgm:cxn modelId="{3812CC3D-AD89-41D5-A612-722E49A8D16E}" type="presParOf" srcId="{C700069F-7321-411B-A67B-577E0CB9DA5F}" destId="{295D5407-FE31-4190-B7F1-19D8DE368AD5}" srcOrd="4" destOrd="0" presId="urn:microsoft.com/office/officeart/2005/8/layout/lProcess3"/>
    <dgm:cxn modelId="{6FE8FDC2-2B05-4FCF-BEFB-91DF643B3362}" type="presParOf" srcId="{295D5407-FE31-4190-B7F1-19D8DE368AD5}" destId="{6F3EDC1C-FA19-4736-B4EB-96085D3C324A}" srcOrd="0" destOrd="0" presId="urn:microsoft.com/office/officeart/2005/8/layout/lProcess3"/>
    <dgm:cxn modelId="{73E55ED1-4AFE-4161-839A-879EF3E4C91C}" type="presParOf" srcId="{295D5407-FE31-4190-B7F1-19D8DE368AD5}" destId="{1C189FF5-8980-4B51-8521-E93F1DCB4338}" srcOrd="1" destOrd="0" presId="urn:microsoft.com/office/officeart/2005/8/layout/lProcess3"/>
    <dgm:cxn modelId="{6D6E8C2F-5E57-4FAC-8E0A-52DBB92777BA}" type="presParOf" srcId="{295D5407-FE31-4190-B7F1-19D8DE368AD5}" destId="{899CB468-A405-48F7-B8CC-D4F25084F2E4}" srcOrd="2" destOrd="0" presId="urn:microsoft.com/office/officeart/2005/8/layout/lProcess3"/>
    <dgm:cxn modelId="{6A5CDAB4-C066-4521-B9CE-D3832E874C2E}" type="presParOf" srcId="{295D5407-FE31-4190-B7F1-19D8DE368AD5}" destId="{E1ACB783-5CE0-4982-A59D-1F56327D688C}" srcOrd="3" destOrd="0" presId="urn:microsoft.com/office/officeart/2005/8/layout/lProcess3"/>
    <dgm:cxn modelId="{591C1C2A-CEF7-41F8-841A-EB8231C65477}" type="presParOf" srcId="{295D5407-FE31-4190-B7F1-19D8DE368AD5}" destId="{EEDE9F56-81B1-4A56-A641-C50AAEF8DA35}" srcOrd="4" destOrd="0" presId="urn:microsoft.com/office/officeart/2005/8/layout/lProcess3"/>
    <dgm:cxn modelId="{20E373BA-AC17-4993-BE4D-E1E1AF56D0F2}" type="presParOf" srcId="{295D5407-FE31-4190-B7F1-19D8DE368AD5}" destId="{5A79A6DE-AD86-4EF9-8581-FF0687E3C2CB}" srcOrd="5" destOrd="0" presId="urn:microsoft.com/office/officeart/2005/8/layout/lProcess3"/>
    <dgm:cxn modelId="{DBE8CC15-BD91-46BA-90D2-5C6C5418CA23}" type="presParOf" srcId="{295D5407-FE31-4190-B7F1-19D8DE368AD5}" destId="{8FB6978B-0F12-46A3-8D87-1D861985BEF3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156B2-58C7-420A-A380-B386C8E93869}">
      <dsp:nvSpPr>
        <dsp:cNvPr id="0" name=""/>
        <dsp:cNvSpPr/>
      </dsp:nvSpPr>
      <dsp:spPr>
        <a:xfrm>
          <a:off x="1871901" y="1224135"/>
          <a:ext cx="2336282" cy="150423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latin typeface="Cambria" pitchFamily="18" charset="0"/>
            </a:rPr>
            <a:t>społeczne</a:t>
          </a:r>
          <a:endParaRPr lang="pl-PL" sz="1900" b="1" kern="1200" dirty="0">
            <a:latin typeface="Cambria" pitchFamily="18" charset="0"/>
          </a:endParaRPr>
        </a:p>
      </dsp:txBody>
      <dsp:txXfrm>
        <a:off x="2214042" y="1444426"/>
        <a:ext cx="1652000" cy="1063656"/>
      </dsp:txXfrm>
    </dsp:sp>
    <dsp:sp modelId="{A38DC8FF-702E-4A79-B0F2-0394563AF186}">
      <dsp:nvSpPr>
        <dsp:cNvPr id="0" name=""/>
        <dsp:cNvSpPr/>
      </dsp:nvSpPr>
      <dsp:spPr>
        <a:xfrm>
          <a:off x="1950393" y="288025"/>
          <a:ext cx="2205231" cy="1160465"/>
        </a:xfrm>
        <a:prstGeom prst="ellipse">
          <a:avLst/>
        </a:prstGeom>
        <a:solidFill>
          <a:schemeClr val="accent3">
            <a:alpha val="50000"/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>
              <a:latin typeface="Cambria" pitchFamily="18" charset="0"/>
            </a:rPr>
            <a:t>gospodarcze</a:t>
          </a:r>
          <a:endParaRPr lang="pl-PL" sz="1900" kern="1200" dirty="0">
            <a:latin typeface="Cambria" pitchFamily="18" charset="0"/>
          </a:endParaRPr>
        </a:p>
      </dsp:txBody>
      <dsp:txXfrm>
        <a:off x="2273342" y="457971"/>
        <a:ext cx="1559333" cy="820573"/>
      </dsp:txXfrm>
    </dsp:sp>
    <dsp:sp modelId="{607FB11F-3211-4D71-B2CD-A1BE95E8D949}">
      <dsp:nvSpPr>
        <dsp:cNvPr id="0" name=""/>
        <dsp:cNvSpPr/>
      </dsp:nvSpPr>
      <dsp:spPr>
        <a:xfrm>
          <a:off x="3744418" y="1283081"/>
          <a:ext cx="2248005" cy="1327696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>
              <a:latin typeface="Cambria" pitchFamily="18" charset="0"/>
            </a:rPr>
            <a:t>środowiskowe</a:t>
          </a:r>
          <a:endParaRPr lang="pl-PL" sz="1900" kern="1200" dirty="0">
            <a:latin typeface="Cambria" pitchFamily="18" charset="0"/>
          </a:endParaRPr>
        </a:p>
      </dsp:txBody>
      <dsp:txXfrm>
        <a:off x="4073631" y="1477518"/>
        <a:ext cx="1589579" cy="938822"/>
      </dsp:txXfrm>
    </dsp:sp>
    <dsp:sp modelId="{0CCBD294-EE14-4076-BB73-93C9046F0EB8}">
      <dsp:nvSpPr>
        <dsp:cNvPr id="0" name=""/>
        <dsp:cNvSpPr/>
      </dsp:nvSpPr>
      <dsp:spPr>
        <a:xfrm>
          <a:off x="1806386" y="2520280"/>
          <a:ext cx="2429224" cy="1383444"/>
        </a:xfrm>
        <a:prstGeom prst="ellipse">
          <a:avLst/>
        </a:prstGeom>
        <a:solidFill>
          <a:schemeClr val="accent3">
            <a:alpha val="50000"/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>
              <a:latin typeface="Cambria" pitchFamily="18" charset="0"/>
            </a:rPr>
            <a:t>przestrzenno-funkcjonalne</a:t>
          </a:r>
          <a:endParaRPr lang="pl-PL" sz="1900" kern="1200" dirty="0">
            <a:latin typeface="Cambria" pitchFamily="18" charset="0"/>
          </a:endParaRPr>
        </a:p>
      </dsp:txBody>
      <dsp:txXfrm>
        <a:off x="2162138" y="2722881"/>
        <a:ext cx="1717720" cy="978242"/>
      </dsp:txXfrm>
    </dsp:sp>
    <dsp:sp modelId="{37BF5361-1A2B-4E65-A29C-287A2CD61AF2}">
      <dsp:nvSpPr>
        <dsp:cNvPr id="0" name=""/>
        <dsp:cNvSpPr/>
      </dsp:nvSpPr>
      <dsp:spPr>
        <a:xfrm>
          <a:off x="72009" y="1283071"/>
          <a:ext cx="2216175" cy="1327696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>
              <a:latin typeface="Cambria" pitchFamily="18" charset="0"/>
            </a:rPr>
            <a:t>techniczne</a:t>
          </a:r>
          <a:endParaRPr lang="pl-PL" sz="1900" kern="1200" dirty="0">
            <a:latin typeface="Cambria" pitchFamily="18" charset="0"/>
          </a:endParaRPr>
        </a:p>
      </dsp:txBody>
      <dsp:txXfrm>
        <a:off x="396560" y="1477508"/>
        <a:ext cx="1567073" cy="938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C7158-2562-4C3B-A7F4-D58E03D52FE9}">
      <dsp:nvSpPr>
        <dsp:cNvPr id="0" name=""/>
        <dsp:cNvSpPr/>
      </dsp:nvSpPr>
      <dsp:spPr>
        <a:xfrm>
          <a:off x="287" y="2715919"/>
          <a:ext cx="4359884" cy="1569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Cambria" pitchFamily="18" charset="0"/>
            </a:rPr>
            <a:t>PARTYCYPACJA                            SPOŁECZNA</a:t>
          </a:r>
          <a:endParaRPr lang="pl-PL" sz="2000" b="1" kern="1200" dirty="0">
            <a:latin typeface="Cambria" pitchFamily="18" charset="0"/>
          </a:endParaRPr>
        </a:p>
      </dsp:txBody>
      <dsp:txXfrm>
        <a:off x="287" y="2715919"/>
        <a:ext cx="4359884" cy="1569534"/>
      </dsp:txXfrm>
    </dsp:sp>
    <dsp:sp modelId="{92220996-A3DB-42CC-8380-4DE878465167}">
      <dsp:nvSpPr>
        <dsp:cNvPr id="0" name=""/>
        <dsp:cNvSpPr/>
      </dsp:nvSpPr>
      <dsp:spPr>
        <a:xfrm>
          <a:off x="730061" y="2733839"/>
          <a:ext cx="230185" cy="2301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92BD64-C474-498C-9F68-25EB428F77D3}">
      <dsp:nvSpPr>
        <dsp:cNvPr id="0" name=""/>
        <dsp:cNvSpPr/>
      </dsp:nvSpPr>
      <dsp:spPr>
        <a:xfrm>
          <a:off x="891191" y="2411580"/>
          <a:ext cx="230185" cy="230185"/>
        </a:xfrm>
        <a:prstGeom prst="ellipse">
          <a:avLst/>
        </a:prstGeom>
        <a:solidFill>
          <a:schemeClr val="accent2">
            <a:hueOff val="275383"/>
            <a:satOff val="-343"/>
            <a:lumOff val="8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A956A4-68F1-4FAF-83F4-CC84AC51C223}">
      <dsp:nvSpPr>
        <dsp:cNvPr id="0" name=""/>
        <dsp:cNvSpPr/>
      </dsp:nvSpPr>
      <dsp:spPr>
        <a:xfrm>
          <a:off x="1277902" y="2476032"/>
          <a:ext cx="361720" cy="361720"/>
        </a:xfrm>
        <a:prstGeom prst="ellipse">
          <a:avLst/>
        </a:prstGeom>
        <a:solidFill>
          <a:schemeClr val="accent2">
            <a:hueOff val="550767"/>
            <a:satOff val="-687"/>
            <a:lumOff val="16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EF80B6-6ED6-4DCD-A6B0-D3F876F7707B}">
      <dsp:nvSpPr>
        <dsp:cNvPr id="0" name=""/>
        <dsp:cNvSpPr/>
      </dsp:nvSpPr>
      <dsp:spPr>
        <a:xfrm>
          <a:off x="1600162" y="2121546"/>
          <a:ext cx="230185" cy="230185"/>
        </a:xfrm>
        <a:prstGeom prst="ellipse">
          <a:avLst/>
        </a:prstGeom>
        <a:solidFill>
          <a:schemeClr val="accent2">
            <a:hueOff val="826150"/>
            <a:satOff val="-1030"/>
            <a:lumOff val="2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C8D74E-8E4C-4DF2-9A9F-D79B14DFDEFA}">
      <dsp:nvSpPr>
        <dsp:cNvPr id="0" name=""/>
        <dsp:cNvSpPr/>
      </dsp:nvSpPr>
      <dsp:spPr>
        <a:xfrm>
          <a:off x="2019100" y="1992642"/>
          <a:ext cx="230185" cy="230185"/>
        </a:xfrm>
        <a:prstGeom prst="ellipse">
          <a:avLst/>
        </a:prstGeom>
        <a:solidFill>
          <a:schemeClr val="accent2">
            <a:hueOff val="1101534"/>
            <a:satOff val="-1374"/>
            <a:lumOff val="32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1CF4CD-D6AA-4A7C-B3DA-B69D3B277368}">
      <dsp:nvSpPr>
        <dsp:cNvPr id="0" name=""/>
        <dsp:cNvSpPr/>
      </dsp:nvSpPr>
      <dsp:spPr>
        <a:xfrm>
          <a:off x="2534715" y="2218224"/>
          <a:ext cx="230185" cy="230185"/>
        </a:xfrm>
        <a:prstGeom prst="ellipse">
          <a:avLst/>
        </a:prstGeom>
        <a:solidFill>
          <a:schemeClr val="accent2">
            <a:hueOff val="1376917"/>
            <a:satOff val="-1717"/>
            <a:lumOff val="40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5D973C-C175-45EB-9AB3-836AA43FAC97}">
      <dsp:nvSpPr>
        <dsp:cNvPr id="0" name=""/>
        <dsp:cNvSpPr/>
      </dsp:nvSpPr>
      <dsp:spPr>
        <a:xfrm>
          <a:off x="2856975" y="2379354"/>
          <a:ext cx="361720" cy="361720"/>
        </a:xfrm>
        <a:prstGeom prst="ellipse">
          <a:avLst/>
        </a:prstGeom>
        <a:solidFill>
          <a:schemeClr val="accent2">
            <a:hueOff val="1652301"/>
            <a:satOff val="-2061"/>
            <a:lumOff val="48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18600C-2859-4658-9CE4-E6551FD7492A}">
      <dsp:nvSpPr>
        <dsp:cNvPr id="0" name=""/>
        <dsp:cNvSpPr/>
      </dsp:nvSpPr>
      <dsp:spPr>
        <a:xfrm>
          <a:off x="3308138" y="2733839"/>
          <a:ext cx="230185" cy="230185"/>
        </a:xfrm>
        <a:prstGeom prst="ellipse">
          <a:avLst/>
        </a:prstGeom>
        <a:solidFill>
          <a:schemeClr val="accent2">
            <a:hueOff val="1927684"/>
            <a:satOff val="-2404"/>
            <a:lumOff val="56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48DD92B-874F-44D8-AFCD-D019CEE1BDBF}">
      <dsp:nvSpPr>
        <dsp:cNvPr id="0" name=""/>
        <dsp:cNvSpPr/>
      </dsp:nvSpPr>
      <dsp:spPr>
        <a:xfrm>
          <a:off x="3501494" y="3088325"/>
          <a:ext cx="230185" cy="230185"/>
        </a:xfrm>
        <a:prstGeom prst="ellipse">
          <a:avLst/>
        </a:prstGeom>
        <a:solidFill>
          <a:schemeClr val="accent2">
            <a:hueOff val="2203068"/>
            <a:satOff val="-2748"/>
            <a:lumOff val="64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225055-5EFA-4D01-BDA3-FDA4EC84AE6C}">
      <dsp:nvSpPr>
        <dsp:cNvPr id="0" name=""/>
        <dsp:cNvSpPr/>
      </dsp:nvSpPr>
      <dsp:spPr>
        <a:xfrm>
          <a:off x="1882052" y="2467888"/>
          <a:ext cx="591905" cy="591905"/>
        </a:xfrm>
        <a:prstGeom prst="ellipse">
          <a:avLst/>
        </a:prstGeom>
        <a:solidFill>
          <a:schemeClr val="accent2">
            <a:hueOff val="2478451"/>
            <a:satOff val="-3091"/>
            <a:lumOff val="72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9790AD7-A3A1-4BAF-8EE0-2C3EACCDBFB4}">
      <dsp:nvSpPr>
        <dsp:cNvPr id="0" name=""/>
        <dsp:cNvSpPr/>
      </dsp:nvSpPr>
      <dsp:spPr>
        <a:xfrm>
          <a:off x="568931" y="3636166"/>
          <a:ext cx="230185" cy="230185"/>
        </a:xfrm>
        <a:prstGeom prst="ellipse">
          <a:avLst/>
        </a:prstGeom>
        <a:solidFill>
          <a:schemeClr val="accent2">
            <a:hueOff val="2753835"/>
            <a:satOff val="-3435"/>
            <a:lumOff val="80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256143-6DBD-48BF-8E5C-66C8B75C98BC}">
      <dsp:nvSpPr>
        <dsp:cNvPr id="0" name=""/>
        <dsp:cNvSpPr/>
      </dsp:nvSpPr>
      <dsp:spPr>
        <a:xfrm>
          <a:off x="762287" y="3926200"/>
          <a:ext cx="361720" cy="361720"/>
        </a:xfrm>
        <a:prstGeom prst="ellipse">
          <a:avLst/>
        </a:prstGeom>
        <a:solidFill>
          <a:schemeClr val="accent2">
            <a:hueOff val="3029218"/>
            <a:satOff val="-3778"/>
            <a:lumOff val="8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00241A-11E4-4548-94B5-3755EC812E8B}">
      <dsp:nvSpPr>
        <dsp:cNvPr id="0" name=""/>
        <dsp:cNvSpPr/>
      </dsp:nvSpPr>
      <dsp:spPr>
        <a:xfrm>
          <a:off x="1245676" y="4184008"/>
          <a:ext cx="526138" cy="526138"/>
        </a:xfrm>
        <a:prstGeom prst="ellipse">
          <a:avLst/>
        </a:prstGeom>
        <a:solidFill>
          <a:schemeClr val="accent2">
            <a:hueOff val="3304602"/>
            <a:satOff val="-4122"/>
            <a:lumOff val="9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FED87F-3598-4C51-B22C-5A2A1B4C4CA3}">
      <dsp:nvSpPr>
        <dsp:cNvPr id="0" name=""/>
        <dsp:cNvSpPr/>
      </dsp:nvSpPr>
      <dsp:spPr>
        <a:xfrm>
          <a:off x="1922422" y="4602945"/>
          <a:ext cx="230185" cy="230185"/>
        </a:xfrm>
        <a:prstGeom prst="ellipse">
          <a:avLst/>
        </a:prstGeom>
        <a:solidFill>
          <a:schemeClr val="accent2">
            <a:hueOff val="3579985"/>
            <a:satOff val="-4465"/>
            <a:lumOff val="105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F7FC46D-42C7-4F33-9FDE-44C087E47A14}">
      <dsp:nvSpPr>
        <dsp:cNvPr id="0" name=""/>
        <dsp:cNvSpPr/>
      </dsp:nvSpPr>
      <dsp:spPr>
        <a:xfrm>
          <a:off x="2051326" y="4184008"/>
          <a:ext cx="361720" cy="361720"/>
        </a:xfrm>
        <a:prstGeom prst="ellipse">
          <a:avLst/>
        </a:prstGeom>
        <a:solidFill>
          <a:schemeClr val="accent2">
            <a:hueOff val="3855368"/>
            <a:satOff val="-4809"/>
            <a:lumOff val="113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2364FC-6237-4DB4-B3C1-62E3EEE96132}">
      <dsp:nvSpPr>
        <dsp:cNvPr id="0" name=""/>
        <dsp:cNvSpPr/>
      </dsp:nvSpPr>
      <dsp:spPr>
        <a:xfrm>
          <a:off x="2373585" y="4635171"/>
          <a:ext cx="230185" cy="230185"/>
        </a:xfrm>
        <a:prstGeom prst="ellipse">
          <a:avLst/>
        </a:prstGeom>
        <a:solidFill>
          <a:schemeClr val="accent2">
            <a:hueOff val="4130752"/>
            <a:satOff val="-5152"/>
            <a:lumOff val="121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DB7E198-634E-4FCA-8EDD-D1A7D2EACBCA}">
      <dsp:nvSpPr>
        <dsp:cNvPr id="0" name=""/>
        <dsp:cNvSpPr/>
      </dsp:nvSpPr>
      <dsp:spPr>
        <a:xfrm>
          <a:off x="2663619" y="4119556"/>
          <a:ext cx="526138" cy="526138"/>
        </a:xfrm>
        <a:prstGeom prst="ellipse">
          <a:avLst/>
        </a:prstGeom>
        <a:solidFill>
          <a:schemeClr val="accent2">
            <a:hueOff val="4406136"/>
            <a:satOff val="-5496"/>
            <a:lumOff val="129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53A25E-CBCC-4B7F-AFE8-1B3505871C25}">
      <dsp:nvSpPr>
        <dsp:cNvPr id="0" name=""/>
        <dsp:cNvSpPr/>
      </dsp:nvSpPr>
      <dsp:spPr>
        <a:xfrm>
          <a:off x="3372590" y="3990652"/>
          <a:ext cx="361720" cy="36172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7DF6A-21CE-4A83-887A-385AA2A186E8}">
      <dsp:nvSpPr>
        <dsp:cNvPr id="0" name=""/>
        <dsp:cNvSpPr/>
      </dsp:nvSpPr>
      <dsp:spPr>
        <a:xfrm>
          <a:off x="4215" y="741465"/>
          <a:ext cx="2162766" cy="86510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0" kern="1200" dirty="0" smtClean="0">
              <a:latin typeface="Cambria" pitchFamily="18" charset="0"/>
            </a:rPr>
            <a:t>BADANIA I ANALIZY DANYCH</a:t>
          </a:r>
          <a:endParaRPr lang="pl-PL" sz="1500" b="0" kern="1200" dirty="0">
            <a:latin typeface="Cambria" pitchFamily="18" charset="0"/>
          </a:endParaRPr>
        </a:p>
      </dsp:txBody>
      <dsp:txXfrm>
        <a:off x="436768" y="741465"/>
        <a:ext cx="1297660" cy="865106"/>
      </dsp:txXfrm>
    </dsp:sp>
    <dsp:sp modelId="{74A67DFA-B28D-4112-9257-05B45C88497E}">
      <dsp:nvSpPr>
        <dsp:cNvPr id="0" name=""/>
        <dsp:cNvSpPr/>
      </dsp:nvSpPr>
      <dsp:spPr>
        <a:xfrm>
          <a:off x="1885822" y="814999"/>
          <a:ext cx="1795096" cy="71803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latin typeface="Cambria" pitchFamily="18" charset="0"/>
            </a:rPr>
            <a:t>SZUKANIE KLUCZOWYCH PROBLEMÓW</a:t>
          </a:r>
          <a:endParaRPr lang="pl-PL" sz="1200" b="0" kern="1200" dirty="0">
            <a:latin typeface="Cambria" pitchFamily="18" charset="0"/>
          </a:endParaRPr>
        </a:p>
      </dsp:txBody>
      <dsp:txXfrm>
        <a:off x="2244841" y="814999"/>
        <a:ext cx="1077058" cy="718038"/>
      </dsp:txXfrm>
    </dsp:sp>
    <dsp:sp modelId="{BAA3213F-F2D1-412A-B8C1-5957CFC71C0D}">
      <dsp:nvSpPr>
        <dsp:cNvPr id="0" name=""/>
        <dsp:cNvSpPr/>
      </dsp:nvSpPr>
      <dsp:spPr>
        <a:xfrm>
          <a:off x="4215" y="1727687"/>
          <a:ext cx="2162766" cy="865106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0" kern="1200" dirty="0" smtClean="0">
              <a:latin typeface="Cambria" pitchFamily="18" charset="0"/>
            </a:rPr>
            <a:t>WYZNACZENIE OBSZARU</a:t>
          </a:r>
          <a:endParaRPr lang="pl-PL" sz="1500" b="0" kern="1200" dirty="0">
            <a:latin typeface="Cambria" pitchFamily="18" charset="0"/>
          </a:endParaRPr>
        </a:p>
      </dsp:txBody>
      <dsp:txXfrm>
        <a:off x="436768" y="1727687"/>
        <a:ext cx="1297660" cy="865106"/>
      </dsp:txXfrm>
    </dsp:sp>
    <dsp:sp modelId="{75C667CF-EDCA-4121-AC10-3C03641768EF}">
      <dsp:nvSpPr>
        <dsp:cNvPr id="0" name=""/>
        <dsp:cNvSpPr/>
      </dsp:nvSpPr>
      <dsp:spPr>
        <a:xfrm>
          <a:off x="1885822" y="1801221"/>
          <a:ext cx="1795096" cy="718038"/>
        </a:xfrm>
        <a:prstGeom prst="chevron">
          <a:avLst/>
        </a:prstGeom>
        <a:solidFill>
          <a:schemeClr val="accent2">
            <a:tint val="40000"/>
            <a:alpha val="90000"/>
            <a:hueOff val="1005164"/>
            <a:satOff val="-876"/>
            <a:lumOff val="-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005164"/>
              <a:satOff val="-876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latin typeface="Cambria" pitchFamily="18" charset="0"/>
            </a:rPr>
            <a:t> Gdzie są PROBLEMY DOMINUJĄCE W MIEŚCIE?</a:t>
          </a:r>
          <a:endParaRPr lang="pl-PL" sz="1200" b="0" kern="1200" dirty="0">
            <a:latin typeface="Cambria" pitchFamily="18" charset="0"/>
          </a:endParaRPr>
        </a:p>
      </dsp:txBody>
      <dsp:txXfrm>
        <a:off x="2244841" y="1801221"/>
        <a:ext cx="1077058" cy="718038"/>
      </dsp:txXfrm>
    </dsp:sp>
    <dsp:sp modelId="{6C3E99EC-068B-4FDD-919A-00B18D445216}">
      <dsp:nvSpPr>
        <dsp:cNvPr id="0" name=""/>
        <dsp:cNvSpPr/>
      </dsp:nvSpPr>
      <dsp:spPr>
        <a:xfrm>
          <a:off x="3429605" y="1801221"/>
          <a:ext cx="1795096" cy="718038"/>
        </a:xfrm>
        <a:prstGeom prst="chevron">
          <a:avLst/>
        </a:prstGeom>
        <a:solidFill>
          <a:schemeClr val="accent2">
            <a:tint val="40000"/>
            <a:alpha val="90000"/>
            <a:hueOff val="2010328"/>
            <a:satOff val="-1751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010328"/>
              <a:satOff val="-1751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latin typeface="Cambria" pitchFamily="18" charset="0"/>
            </a:rPr>
            <a:t>Gdzie są MIEJSCA KRYZYSOWE?</a:t>
          </a:r>
          <a:endParaRPr lang="pl-PL" sz="1200" b="0" kern="1200" dirty="0">
            <a:latin typeface="Cambria" pitchFamily="18" charset="0"/>
          </a:endParaRPr>
        </a:p>
      </dsp:txBody>
      <dsp:txXfrm>
        <a:off x="3788624" y="1801221"/>
        <a:ext cx="1077058" cy="718038"/>
      </dsp:txXfrm>
    </dsp:sp>
    <dsp:sp modelId="{6F3EDC1C-FA19-4736-B4EB-96085D3C324A}">
      <dsp:nvSpPr>
        <dsp:cNvPr id="0" name=""/>
        <dsp:cNvSpPr/>
      </dsp:nvSpPr>
      <dsp:spPr>
        <a:xfrm>
          <a:off x="4215" y="2713908"/>
          <a:ext cx="2162766" cy="865106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0" kern="1200" dirty="0" smtClean="0">
              <a:latin typeface="Cambria" pitchFamily="18" charset="0"/>
            </a:rPr>
            <a:t> WSKAZANIE ZADAŃ DO  REALIZACJI </a:t>
          </a:r>
          <a:endParaRPr lang="pl-PL" sz="1500" b="0" kern="1200" dirty="0">
            <a:latin typeface="Cambria" pitchFamily="18" charset="0"/>
          </a:endParaRPr>
        </a:p>
      </dsp:txBody>
      <dsp:txXfrm>
        <a:off x="436768" y="2713908"/>
        <a:ext cx="1297660" cy="865106"/>
      </dsp:txXfrm>
    </dsp:sp>
    <dsp:sp modelId="{899CB468-A405-48F7-B8CC-D4F25084F2E4}">
      <dsp:nvSpPr>
        <dsp:cNvPr id="0" name=""/>
        <dsp:cNvSpPr/>
      </dsp:nvSpPr>
      <dsp:spPr>
        <a:xfrm>
          <a:off x="1885822" y="2787442"/>
          <a:ext cx="1795096" cy="718038"/>
        </a:xfrm>
        <a:prstGeom prst="chevron">
          <a:avLst/>
        </a:prstGeom>
        <a:solidFill>
          <a:schemeClr val="accent2">
            <a:tint val="40000"/>
            <a:alpha val="90000"/>
            <a:hueOff val="3015493"/>
            <a:satOff val="-2627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015493"/>
              <a:satOff val="-2627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>
              <a:latin typeface="Cambria" pitchFamily="18" charset="0"/>
            </a:rPr>
            <a:t>CELE</a:t>
          </a:r>
          <a:endParaRPr lang="pl-PL" sz="1400" b="0" kern="1200" dirty="0">
            <a:latin typeface="Cambria" pitchFamily="18" charset="0"/>
          </a:endParaRPr>
        </a:p>
      </dsp:txBody>
      <dsp:txXfrm>
        <a:off x="2244841" y="2787442"/>
        <a:ext cx="1077058" cy="718038"/>
      </dsp:txXfrm>
    </dsp:sp>
    <dsp:sp modelId="{EEDE9F56-81B1-4A56-A641-C50AAEF8DA35}">
      <dsp:nvSpPr>
        <dsp:cNvPr id="0" name=""/>
        <dsp:cNvSpPr/>
      </dsp:nvSpPr>
      <dsp:spPr>
        <a:xfrm>
          <a:off x="3429605" y="2787442"/>
          <a:ext cx="1795096" cy="718038"/>
        </a:xfrm>
        <a:prstGeom prst="chevron">
          <a:avLst/>
        </a:prstGeom>
        <a:solidFill>
          <a:schemeClr val="accent2">
            <a:tint val="40000"/>
            <a:alpha val="90000"/>
            <a:hueOff val="4020657"/>
            <a:satOff val="-3502"/>
            <a:lumOff val="-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4020657"/>
              <a:satOff val="-3502"/>
              <a:lumOff val="-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>
              <a:latin typeface="Cambria" pitchFamily="18" charset="0"/>
            </a:rPr>
            <a:t>DZIAŁANIA</a:t>
          </a:r>
          <a:endParaRPr lang="pl-PL" sz="1400" b="0" kern="1200" dirty="0">
            <a:latin typeface="Cambria" pitchFamily="18" charset="0"/>
          </a:endParaRPr>
        </a:p>
      </dsp:txBody>
      <dsp:txXfrm>
        <a:off x="3788624" y="2787442"/>
        <a:ext cx="1077058" cy="718038"/>
      </dsp:txXfrm>
    </dsp:sp>
    <dsp:sp modelId="{8FB6978B-0F12-46A3-8D87-1D861985BEF3}">
      <dsp:nvSpPr>
        <dsp:cNvPr id="0" name=""/>
        <dsp:cNvSpPr/>
      </dsp:nvSpPr>
      <dsp:spPr>
        <a:xfrm>
          <a:off x="4973388" y="2787442"/>
          <a:ext cx="1795096" cy="718038"/>
        </a:xfrm>
        <a:prstGeom prst="chevron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>
              <a:latin typeface="Cambria" pitchFamily="18" charset="0"/>
            </a:rPr>
            <a:t>REZULTATY</a:t>
          </a:r>
          <a:endParaRPr lang="pl-PL" sz="1400" b="0" kern="1200" dirty="0">
            <a:latin typeface="Cambria" pitchFamily="18" charset="0"/>
          </a:endParaRPr>
        </a:p>
      </dsp:txBody>
      <dsp:txXfrm>
        <a:off x="5332407" y="2787442"/>
        <a:ext cx="1077058" cy="718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3AA18-3F9B-4767-82E9-038A5BD4767F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F5D35-0DA8-41A9-946E-6A0A6DFE78D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2513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BEDCCE2-7760-4E55-8FE4-537FAFE88AB1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86976" cy="4115139"/>
          </a:xfrm>
          <a:noFill/>
        </p:spPr>
        <p:txBody>
          <a:bodyPr wrap="none" anchor="ctr"/>
          <a:lstStyle/>
          <a:p>
            <a:endParaRPr lang="pl-PL" altLang="pl-PL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01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BCEB2A-038C-4EFF-BE92-5E0974619DD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16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2479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2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2205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0970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6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5454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2463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431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694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3958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4041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5888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582895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545568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45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512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5581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8716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5753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620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3249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2109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1398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2502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59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3404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0976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1535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4049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9839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6272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7295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5526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2052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20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89945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705271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519035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9948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0147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5981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1779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4508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9170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330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9074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0950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>
                <a:solidFill>
                  <a:prstClr val="black"/>
                </a:solidFill>
              </a:rPr>
              <a:pPr/>
              <a:t>07.06.2016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0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07.06.2016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3" descr="logo_nowe_MISTiA_03_RGB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08760" y="188640"/>
            <a:ext cx="6126480" cy="935736"/>
          </a:xfrm>
          <a:prstGeom prst="rect">
            <a:avLst/>
          </a:prstGeom>
        </p:spPr>
      </p:pic>
      <p:pic>
        <p:nvPicPr>
          <p:cNvPr id="8" name="Obraz 7" descr="logo_nowe_MISTiA_02+MSUES+DEKRA_300dpi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2894076" y="6165304"/>
            <a:ext cx="3355848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logo_nowe_FRDL_MISTiA_03_2015_kontra_PNG_300dpi_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508754" y="185958"/>
            <a:ext cx="6126492" cy="938786"/>
          </a:xfrm>
          <a:prstGeom prst="rect">
            <a:avLst/>
          </a:prstGeom>
        </p:spPr>
      </p:pic>
      <p:pic>
        <p:nvPicPr>
          <p:cNvPr id="8" name="Obraz 7" descr="logo_nowe_MISTiA_02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772912" y="6075147"/>
            <a:ext cx="3599288" cy="666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logo_nowe_FRDL_MISTiA_03_2015_kontra_PNG_300dpi_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508754" y="185958"/>
            <a:ext cx="6126492" cy="938786"/>
          </a:xfrm>
          <a:prstGeom prst="rect">
            <a:avLst/>
          </a:prstGeom>
        </p:spPr>
      </p:pic>
      <p:pic>
        <p:nvPicPr>
          <p:cNvPr id="8" name="Obraz 7" descr="logo_nowe_MISTiA_02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772912" y="6075147"/>
            <a:ext cx="3599288" cy="66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33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3" descr="logo_nowe_MISTiA_03_RGB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14282" y="188640"/>
            <a:ext cx="4206248" cy="642447"/>
          </a:xfrm>
          <a:prstGeom prst="rect">
            <a:avLst/>
          </a:prstGeom>
        </p:spPr>
      </p:pic>
      <p:pic>
        <p:nvPicPr>
          <p:cNvPr id="8" name="Obraz 7" descr="logo_nowe_MISTiA_02+MSUES+DEKRA_300dpi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500694" y="6165304"/>
            <a:ext cx="3355848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365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logo_nowe_FRDL_MISTiA_03_2015_kontra_PNG_300dpi_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508754" y="185958"/>
            <a:ext cx="6126492" cy="938786"/>
          </a:xfrm>
          <a:prstGeom prst="rect">
            <a:avLst/>
          </a:prstGeom>
        </p:spPr>
      </p:pic>
      <p:pic>
        <p:nvPicPr>
          <p:cNvPr id="8" name="Obraz 7" descr="logo_nowe_MISTiA_02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772912" y="6075147"/>
            <a:ext cx="3599288" cy="66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975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3" descr="logo_nowe_MISTiA_03_RGB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14282" y="188640"/>
            <a:ext cx="4206248" cy="642447"/>
          </a:xfrm>
          <a:prstGeom prst="rect">
            <a:avLst/>
          </a:prstGeom>
        </p:spPr>
      </p:pic>
      <p:pic>
        <p:nvPicPr>
          <p:cNvPr id="8" name="Obraz 7" descr="logo_nowe_MISTiA_02+MSUES+DEKRA_300dpi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500694" y="6165304"/>
            <a:ext cx="3355848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564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6400800" cy="1752600"/>
          </a:xfrm>
        </p:spPr>
        <p:txBody>
          <a:bodyPr/>
          <a:lstStyle/>
          <a:p>
            <a:pPr algn="l"/>
            <a:r>
              <a:rPr lang="pl-PL" sz="2400" i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„Nie wystarczy mieć cel – </a:t>
            </a:r>
            <a:endParaRPr lang="pl-PL" sz="2400" dirty="0" smtClean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  <a:p>
            <a:pPr algn="l"/>
            <a:r>
              <a:rPr lang="pl-PL" sz="2400" i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trzeba jeszcze wiedzieć,</a:t>
            </a:r>
            <a:endParaRPr lang="pl-PL" sz="2400" dirty="0" smtClean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  <a:p>
            <a:pPr algn="l"/>
            <a:r>
              <a:rPr lang="pl-PL" sz="2400" i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jak ten cel osiągnąć”</a:t>
            </a:r>
            <a:endParaRPr lang="pl-PL" sz="2400" dirty="0" smtClean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  <a:p>
            <a:pPr algn="l"/>
            <a:r>
              <a:rPr lang="pl-PL" sz="2400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 </a:t>
            </a:r>
          </a:p>
          <a:p>
            <a:pPr algn="l"/>
            <a:r>
              <a:rPr lang="pl-PL" sz="2400" i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 </a:t>
            </a:r>
            <a:r>
              <a:rPr lang="pl-PL" sz="2400" b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Profesor Jerzy Regulski</a:t>
            </a:r>
            <a:endParaRPr lang="pl-PL" sz="2400" dirty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 descr="C:\Users\BartoszK\Desktop\Rewitalizacja_Chełmek\2000px-POL_Chełmek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84784"/>
            <a:ext cx="3384376" cy="40054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357158" y="2071678"/>
          <a:ext cx="8358246" cy="214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42910" y="857232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Liczba bezrobotnych zarejestrowanych w gminie Chełmek i jednostkach grupy porównawczej w 2010 i 2015 roku (u góry) oraz udział % bezrobotnych w ogóle osób w wieku produkcyjnym w 2014 roku (u dołu)</a:t>
            </a:r>
            <a:endParaRPr lang="pl-PL" sz="2000" b="1" dirty="0">
              <a:solidFill>
                <a:srgbClr val="1F497D"/>
              </a:solidFill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357158" y="4214818"/>
          <a:ext cx="8572560" cy="2000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841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43042" y="928670"/>
            <a:ext cx="5704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Struktura bezrobotnych zarejestrowanych według wykształcenia w gminie Chełmek w 2015 roku</a:t>
            </a:r>
          </a:p>
        </p:txBody>
      </p:sp>
      <p:graphicFrame>
        <p:nvGraphicFramePr>
          <p:cNvPr id="3" name="Wykres 2"/>
          <p:cNvGraphicFramePr/>
          <p:nvPr/>
        </p:nvGraphicFramePr>
        <p:xfrm>
          <a:off x="285720" y="1928802"/>
          <a:ext cx="435771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4357686" y="2000240"/>
          <a:ext cx="45720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613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71538" y="857232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Liczba podmiotów gospodarczych  w gminie Chełmek w 2015 roku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500826" y="3643314"/>
          <a:ext cx="2170279" cy="2444700"/>
        </p:xfrm>
        <a:graphic>
          <a:graphicData uri="http://schemas.openxmlformats.org/drawingml/2006/table">
            <a:tbl>
              <a:tblPr/>
              <a:tblGrid>
                <a:gridCol w="1194495"/>
                <a:gridCol w="975784"/>
              </a:tblGrid>
              <a:tr h="17218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5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5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Zmiana ogólna w stosunku do roku bazowego (</a:t>
                      </a:r>
                      <a:r>
                        <a:rPr lang="pl-PL" sz="155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2010)</a:t>
                      </a:r>
                      <a:endParaRPr lang="pl-PL" sz="155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504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5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50" b="1" i="0" u="none" strike="noStrike" dirty="0" smtClean="0">
                          <a:solidFill>
                            <a:srgbClr val="00B050"/>
                          </a:solidFill>
                          <a:latin typeface="Czcionka tekstu podstawowego"/>
                        </a:rPr>
                        <a:t>4,7%</a:t>
                      </a:r>
                      <a:endParaRPr lang="pl-PL" sz="1550" b="1" i="0" u="none" strike="noStrike" dirty="0">
                        <a:solidFill>
                          <a:srgbClr val="00B05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0627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5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obszar wiejski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50" b="1" i="0" u="none" strike="noStrike" dirty="0" smtClean="0">
                          <a:solidFill>
                            <a:srgbClr val="00B050"/>
                          </a:solidFill>
                          <a:latin typeface="Czcionka tekstu podstawowego"/>
                        </a:rPr>
                        <a:t>16,9%</a:t>
                      </a:r>
                      <a:endParaRPr lang="pl-PL" sz="1550" b="1" i="0" u="none" strike="noStrike" dirty="0">
                        <a:solidFill>
                          <a:srgbClr val="00B05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642910" y="1214423"/>
          <a:ext cx="800105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Wykres 6"/>
          <p:cNvGraphicFramePr/>
          <p:nvPr/>
        </p:nvGraphicFramePr>
        <p:xfrm>
          <a:off x="500034" y="3714751"/>
          <a:ext cx="5929354" cy="23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761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42844" y="1714488"/>
          <a:ext cx="492922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071538" y="1000108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Struktura podmiotów gospodarczych w gminie Chełmek w 2015 roku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143504" y="1857364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prstClr val="black"/>
                </a:solidFill>
              </a:rPr>
              <a:t>Ogółem: 1013 podmiotów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</a:rPr>
              <a:t>0-9 osób (</a:t>
            </a:r>
            <a:r>
              <a:rPr lang="pl-PL" dirty="0" err="1" smtClean="0">
                <a:solidFill>
                  <a:prstClr val="black"/>
                </a:solidFill>
              </a:rPr>
              <a:t>mikroprzedsiębiorstwa</a:t>
            </a:r>
            <a:r>
              <a:rPr lang="pl-PL" dirty="0" smtClean="0">
                <a:solidFill>
                  <a:prstClr val="black"/>
                </a:solidFill>
              </a:rPr>
              <a:t>) – 960 podmiotów (94,8%);</a:t>
            </a:r>
          </a:p>
          <a:p>
            <a:pPr algn="just"/>
            <a:endParaRPr lang="pl-PL" dirty="0" smtClean="0">
              <a:solidFill>
                <a:prstClr val="black"/>
              </a:solidFill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</a:rPr>
              <a:t>10-49 osób (małe przedsiębiorstwa) – 44 podmioty (4,3%);</a:t>
            </a:r>
          </a:p>
          <a:p>
            <a:pPr algn="just"/>
            <a:endParaRPr lang="pl-PL" dirty="0" smtClean="0">
              <a:solidFill>
                <a:prstClr val="black"/>
              </a:solidFill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</a:rPr>
              <a:t>50-249 osób (średnie przedsiębiorstwa) – 7 podmiotów (0,7 %);</a:t>
            </a:r>
          </a:p>
          <a:p>
            <a:pPr algn="just"/>
            <a:endParaRPr lang="pl-PL" dirty="0" smtClean="0">
              <a:solidFill>
                <a:prstClr val="black"/>
              </a:solidFill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</a:rPr>
              <a:t>Powyżej 250 osób (duże przedsiębiorstwa) – 2 podmioty (0,2%).</a:t>
            </a:r>
          </a:p>
          <a:p>
            <a:pPr algn="just"/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1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1714488"/>
          <a:ext cx="500062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071538" y="857232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Liczba podmiotów gospodarczych  na 1 tys. mieszkańców</a:t>
            </a:r>
          </a:p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w jednostkach grupy porównawczej </a:t>
            </a:r>
          </a:p>
        </p:txBody>
      </p:sp>
      <p:graphicFrame>
        <p:nvGraphicFramePr>
          <p:cNvPr id="4" name="Wykres 3"/>
          <p:cNvGraphicFramePr/>
          <p:nvPr/>
        </p:nvGraphicFramePr>
        <p:xfrm>
          <a:off x="4857752" y="1857364"/>
          <a:ext cx="428624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900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428596" y="1785926"/>
          <a:ext cx="807249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/>
          <p:nvPr/>
        </p:nvGraphicFramePr>
        <p:xfrm>
          <a:off x="1857356" y="4000504"/>
          <a:ext cx="4857784" cy="1964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071538" y="857232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Przeciętna powierzchnia użytkowa mieszkań</a:t>
            </a:r>
          </a:p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w jednostkach grupy porównawczej w 2014 roku</a:t>
            </a:r>
          </a:p>
        </p:txBody>
      </p:sp>
    </p:spTree>
    <p:extLst>
      <p:ext uri="{BB962C8B-B14F-4D97-AF65-F5344CB8AC3E}">
        <p14:creationId xmlns:p14="http://schemas.microsoft.com/office/powerpoint/2010/main" xmlns="" val="36786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286116" y="1357298"/>
            <a:ext cx="5286412" cy="3429024"/>
          </a:xfrm>
        </p:spPr>
        <p:txBody>
          <a:bodyPr anchor="ctr"/>
          <a:lstStyle/>
          <a:p>
            <a:r>
              <a:rPr lang="pl-PL" sz="3800" b="1" dirty="0" smtClean="0">
                <a:solidFill>
                  <a:schemeClr val="bg1"/>
                </a:solidFill>
              </a:rPr>
              <a:t>Wyniki badań społecznych w Chełmku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8143932" cy="10001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sz="2800" i="1" dirty="0" smtClean="0">
                <a:solidFill>
                  <a:schemeClr val="bg1"/>
                </a:solidFill>
              </a:rPr>
              <a:t>Program Rewitalizacji Gminy Chełmek </a:t>
            </a:r>
          </a:p>
          <a:p>
            <a:pPr>
              <a:spcBef>
                <a:spcPts val="0"/>
              </a:spcBef>
            </a:pPr>
            <a:r>
              <a:rPr lang="pl-PL" sz="2800" i="1" dirty="0" smtClean="0">
                <a:solidFill>
                  <a:schemeClr val="bg1"/>
                </a:solidFill>
              </a:rPr>
              <a:t>na lata 2016-2020 </a:t>
            </a:r>
            <a:endParaRPr lang="pl-PL" sz="2800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BartoszK\Desktop\Rewitalizacja_Chełmek\2000px-POL_Chełmek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2714612" cy="3212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2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500298" y="928670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solidFill>
                <a:srgbClr val="1E1E78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71472" y="1285860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PODSTAWOWE INFORMACJE o ANKIECIE</a:t>
            </a:r>
            <a:endParaRPr lang="pl-PL" sz="2000" b="1" dirty="0">
              <a:solidFill>
                <a:srgbClr val="1F497D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57224" y="1785926"/>
            <a:ext cx="742955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b="1" dirty="0" smtClean="0">
              <a:solidFill>
                <a:prstClr val="black"/>
              </a:solidFill>
            </a:endParaRPr>
          </a:p>
          <a:p>
            <a:pPr algn="just"/>
            <a:r>
              <a:rPr lang="pl-PL" sz="2800" b="1" dirty="0" smtClean="0">
                <a:solidFill>
                  <a:prstClr val="black"/>
                </a:solidFill>
              </a:rPr>
              <a:t>Termin przeprowadzenia badania: </a:t>
            </a:r>
            <a:br>
              <a:rPr lang="pl-PL" sz="2800" b="1" dirty="0" smtClean="0">
                <a:solidFill>
                  <a:prstClr val="black"/>
                </a:solidFill>
              </a:rPr>
            </a:br>
            <a:r>
              <a:rPr lang="pl-PL" sz="2800" dirty="0" smtClean="0">
                <a:solidFill>
                  <a:prstClr val="black"/>
                </a:solidFill>
              </a:rPr>
              <a:t>26.04. – 6.05.2016 r.</a:t>
            </a:r>
          </a:p>
          <a:p>
            <a:endParaRPr lang="pl-PL" sz="2800" b="1" dirty="0" smtClean="0">
              <a:solidFill>
                <a:prstClr val="black"/>
              </a:solidFill>
            </a:endParaRPr>
          </a:p>
          <a:p>
            <a:endParaRPr lang="pl-PL" sz="2800" b="1" dirty="0" smtClean="0">
              <a:solidFill>
                <a:prstClr val="black"/>
              </a:solidFill>
            </a:endParaRPr>
          </a:p>
          <a:p>
            <a:pPr algn="just"/>
            <a:r>
              <a:rPr lang="pl-PL" sz="2800" b="1" dirty="0" smtClean="0">
                <a:solidFill>
                  <a:prstClr val="black"/>
                </a:solidFill>
              </a:rPr>
              <a:t>Całkowita liczba respondentów: 361 osób </a:t>
            </a:r>
            <a:br>
              <a:rPr lang="pl-PL" sz="2800" b="1" dirty="0" smtClean="0">
                <a:solidFill>
                  <a:prstClr val="black"/>
                </a:solidFill>
              </a:rPr>
            </a:br>
            <a:r>
              <a:rPr lang="pl-PL" sz="2800" b="1" dirty="0" smtClean="0">
                <a:solidFill>
                  <a:prstClr val="black"/>
                </a:solidFill>
              </a:rPr>
              <a:t>- </a:t>
            </a:r>
            <a:r>
              <a:rPr lang="pl-PL" sz="2800" dirty="0" smtClean="0">
                <a:solidFill>
                  <a:prstClr val="black"/>
                </a:solidFill>
              </a:rPr>
              <a:t>271 mieszkańców miasta Chełmek </a:t>
            </a:r>
            <a:br>
              <a:rPr lang="pl-PL" sz="2800" dirty="0" smtClean="0">
                <a:solidFill>
                  <a:prstClr val="black"/>
                </a:solidFill>
              </a:rPr>
            </a:br>
            <a:r>
              <a:rPr lang="pl-PL" sz="2800" dirty="0" smtClean="0">
                <a:solidFill>
                  <a:prstClr val="black"/>
                </a:solidFill>
              </a:rPr>
              <a:t>-  52 mieszkańców sołectwa Bobrek oraz </a:t>
            </a:r>
            <a:br>
              <a:rPr lang="pl-PL" sz="2800" dirty="0" smtClean="0">
                <a:solidFill>
                  <a:prstClr val="black"/>
                </a:solidFill>
              </a:rPr>
            </a:br>
            <a:r>
              <a:rPr lang="pl-PL" sz="2800" dirty="0" smtClean="0">
                <a:solidFill>
                  <a:prstClr val="black"/>
                </a:solidFill>
              </a:rPr>
              <a:t>-        38 mieszkańców sołectwa Gorzów</a:t>
            </a:r>
          </a:p>
          <a:p>
            <a:pPr algn="just"/>
            <a:endParaRPr lang="pl-PL" dirty="0" smtClean="0">
              <a:solidFill>
                <a:prstClr val="black"/>
              </a:solidFill>
            </a:endParaRPr>
          </a:p>
          <a:p>
            <a:pPr algn="just"/>
            <a:endParaRPr lang="pl-PL" dirty="0" smtClean="0">
              <a:solidFill>
                <a:prstClr val="black"/>
              </a:solidFill>
            </a:endParaRPr>
          </a:p>
          <a:p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033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5753" y="2828836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1F497D"/>
                </a:solidFill>
              </a:rPr>
              <a:t>WYNIKI BADAŃ SPOŁECZNYCH</a:t>
            </a:r>
          </a:p>
          <a:p>
            <a:pPr algn="ctr"/>
            <a:endParaRPr lang="pl-PL" sz="4000" b="1" dirty="0" smtClean="0">
              <a:solidFill>
                <a:srgbClr val="1F497D"/>
              </a:solidFill>
            </a:endParaRPr>
          </a:p>
          <a:p>
            <a:pPr algn="ctr"/>
            <a:r>
              <a:rPr lang="pl-PL" sz="4000" b="1" dirty="0" smtClean="0">
                <a:solidFill>
                  <a:srgbClr val="1F497D"/>
                </a:solidFill>
              </a:rPr>
              <a:t>MIASTO CHEŁMEK</a:t>
            </a:r>
            <a:endParaRPr lang="pl-PL" sz="40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74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1071546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</a:rPr>
              <a:t>Największe problemy społeczne miasta:</a:t>
            </a:r>
            <a:endParaRPr lang="pl-PL" sz="2000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642910" y="1428736"/>
          <a:ext cx="792961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444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51520" y="1700808"/>
            <a:ext cx="86663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l-PL" b="1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algn="ctr">
              <a:buFontTx/>
              <a:buChar char="-"/>
            </a:pPr>
            <a:r>
              <a:rPr lang="pl-PL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z łac. </a:t>
            </a:r>
            <a:r>
              <a:rPr lang="pl-PL" b="1" i="1" dirty="0" err="1" smtClean="0">
                <a:latin typeface="Cambria" pitchFamily="18" charset="0"/>
                <a:ea typeface="Verdana" pitchFamily="34" charset="0"/>
                <a:cs typeface="Verdana" pitchFamily="34" charset="0"/>
              </a:rPr>
              <a:t>re</a:t>
            </a:r>
            <a:r>
              <a:rPr lang="pl-PL" b="1" dirty="0" err="1" smtClean="0">
                <a:latin typeface="Cambria" pitchFamily="18" charset="0"/>
                <a:ea typeface="Verdana" pitchFamily="34" charset="0"/>
                <a:cs typeface="Verdana" pitchFamily="34" charset="0"/>
              </a:rPr>
              <a:t>+</a:t>
            </a:r>
            <a:r>
              <a:rPr lang="pl-PL" b="1" i="1" dirty="0" err="1" smtClean="0">
                <a:latin typeface="Cambria" pitchFamily="18" charset="0"/>
                <a:ea typeface="Verdana" pitchFamily="34" charset="0"/>
                <a:cs typeface="Verdana" pitchFamily="34" charset="0"/>
              </a:rPr>
              <a:t>vita</a:t>
            </a:r>
            <a:r>
              <a:rPr lang="pl-PL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- dosłownie:</a:t>
            </a:r>
            <a:r>
              <a:rPr lang="pl-PL" sz="2800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 przywrócenie do życia, ożywienie</a:t>
            </a:r>
          </a:p>
          <a:p>
            <a:pPr algn="ctr">
              <a:buFontTx/>
              <a:buChar char="-"/>
            </a:pPr>
            <a:endParaRPr lang="pl-PL" b="1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- proces wyprowadzania ze stanu kryzysowego obszarów zdegradowanych, prowadzony w sposób kompleksowy, poprzez </a:t>
            </a:r>
            <a:r>
              <a:rPr lang="pl-PL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zintegrowane działania na rzecz lokalnej społeczności, przestrzeni i gospodarki</a:t>
            </a:r>
            <a:r>
              <a:rPr lang="pl-PL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, skoncentrowane terytorialnie, prowadzone przez interesariuszy rewitalizacji na podstawie gminnego programu rewitalizacji</a:t>
            </a:r>
          </a:p>
          <a:p>
            <a:endParaRPr lang="pl-PL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endParaRPr lang="pl-PL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r>
              <a:rPr lang="pl-PL" sz="1600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	               USTAWA z dnia 9 października 2015 r. o rewitalizacji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258705" y="1268760"/>
            <a:ext cx="462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REWITALIZACJA</a:t>
            </a:r>
            <a:endParaRPr lang="pl-PL" sz="2400" b="1" dirty="0">
              <a:latin typeface="Cambria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MARYSIA\KONSULTING\Bukowina Tatrzańska\grafiki\wdraza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437112"/>
            <a:ext cx="1846713" cy="21935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691902"/>
            <a:ext cx="6307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solidFill>
                  <a:prstClr val="black"/>
                </a:solidFill>
              </a:rPr>
              <a:t>ZIDENTYFIKOWANE </a:t>
            </a:r>
            <a:r>
              <a:rPr lang="pl-PL" sz="2800" u="sng" dirty="0" smtClean="0">
                <a:solidFill>
                  <a:prstClr val="black"/>
                </a:solidFill>
              </a:rPr>
              <a:t>PRZEZ MIESZKAŃCÓW </a:t>
            </a:r>
            <a:r>
              <a:rPr lang="pl-PL" sz="2800" b="1" dirty="0" smtClean="0">
                <a:solidFill>
                  <a:prstClr val="black"/>
                </a:solidFill>
              </a:rPr>
              <a:t>SŁABOŚCI MIASTA</a:t>
            </a:r>
            <a:r>
              <a:rPr lang="pl-PL" sz="2000" b="1" dirty="0" smtClean="0">
                <a:solidFill>
                  <a:prstClr val="black"/>
                </a:solidFill>
              </a:rPr>
              <a:t>:</a:t>
            </a:r>
            <a:endParaRPr lang="pl-PL" sz="2000" b="1" dirty="0">
              <a:solidFill>
                <a:prstClr val="black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9512" y="2170332"/>
            <a:ext cx="49685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„wysoki” poziom bezrobocia,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prstClr val="black"/>
              </a:solidFill>
            </a:endParaRP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niski standard życia części mieszkańców miasta (młodzież, młode małżeństwa i rodziny) lub życie poniżej progu ubóstwa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prstClr val="black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2400" b="1" dirty="0" smtClean="0">
                <a:solidFill>
                  <a:prstClr val="black"/>
                </a:solidFill>
              </a:rPr>
              <a:t>W konsekwencji: </a:t>
            </a:r>
            <a:r>
              <a:rPr lang="pl-PL" sz="2400" dirty="0" smtClean="0">
                <a:solidFill>
                  <a:prstClr val="black"/>
                </a:solidFill>
              </a:rPr>
              <a:t>poczucie braku perspektyw i emigracja (także zarobkowa) osób młodych i dobrze wykształconych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Objaśnienie ze strzałką w lewo 2"/>
          <p:cNvSpPr/>
          <p:nvPr/>
        </p:nvSpPr>
        <p:spPr>
          <a:xfrm>
            <a:off x="4572000" y="1674204"/>
            <a:ext cx="4219402" cy="1835722"/>
          </a:xfrm>
          <a:prstGeom prst="left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6487147" y="2142340"/>
            <a:ext cx="21173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KWESTIA DO DZSKUSJI Z MIESYKAŃCAMI</a:t>
            </a:r>
          </a:p>
          <a:p>
            <a:r>
              <a:rPr lang="pl-PL" sz="2000" b="1" dirty="0" smtClean="0"/>
              <a:t>5,2%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xmlns="" val="321521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59632" y="90872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solidFill>
                  <a:prstClr val="black"/>
                </a:solidFill>
              </a:rPr>
              <a:t>ZIDENTYFIKOWANE </a:t>
            </a:r>
            <a:r>
              <a:rPr lang="pl-PL" sz="2800" u="sng" dirty="0" smtClean="0">
                <a:solidFill>
                  <a:prstClr val="black"/>
                </a:solidFill>
              </a:rPr>
              <a:t>PRZEZ MIESZKAŃCÓW </a:t>
            </a:r>
            <a:r>
              <a:rPr lang="pl-PL" sz="2800" b="1" dirty="0" smtClean="0">
                <a:solidFill>
                  <a:prstClr val="black"/>
                </a:solidFill>
              </a:rPr>
              <a:t>ATUTY MIASTA:</a:t>
            </a:r>
            <a:endParaRPr lang="pl-PL" sz="2800" b="1" dirty="0">
              <a:solidFill>
                <a:prstClr val="black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50067" y="2571744"/>
            <a:ext cx="757242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duża liczba organizacji pozarządowych i społecznych, wysoki poziom aktywności społecznej mieszkańców;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względny spokój i bezpieczeństwo mieszkańców miasta (mała liczba aktów wandalizmu i chuligaństwa);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relatywnie mała skala problemów społecznych (np. alkoholizm, narkomania, samotność i niski poziom życia osób starszych).</a:t>
            </a:r>
            <a:endParaRPr 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4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928662" y="1500174"/>
          <a:ext cx="757242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714348" y="785794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</a:rPr>
              <a:t>Grupy o największej potrzebie wsparcia ze strony instytucji publicznych i organizacji pozarządowych:</a:t>
            </a:r>
            <a:endParaRPr lang="pl-PL" sz="2000" b="1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00034" y="5357826"/>
            <a:ext cx="814393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b="1" dirty="0" smtClean="0">
                <a:solidFill>
                  <a:prstClr val="black"/>
                </a:solidFill>
              </a:rPr>
              <a:t>Duża liczba wskazań własnych respondentów – młodzi ludzie po zakończeniu edukacji !</a:t>
            </a:r>
            <a:endParaRPr lang="pl-PL" sz="17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33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2474" y="908720"/>
            <a:ext cx="8229600" cy="1143000"/>
          </a:xfrm>
        </p:spPr>
        <p:txBody>
          <a:bodyPr/>
          <a:lstStyle/>
          <a:p>
            <a:r>
              <a:rPr lang="pl-PL" dirty="0" smtClean="0"/>
              <a:t>Pozostałe wskazania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l-PL" dirty="0"/>
              <a:t>Całe stare miasto.</a:t>
            </a:r>
          </a:p>
          <a:p>
            <a:r>
              <a:rPr lang="pl-PL" dirty="0"/>
              <a:t>Wzgórze skała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34536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785794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STAWY – ZIDENTYFIKOWANE PROBLEMY TECHNICZNE,</a:t>
            </a:r>
          </a:p>
          <a:p>
            <a:pPr algn="ctr"/>
            <a:r>
              <a:rPr lang="pl-PL" b="1" dirty="0" smtClean="0">
                <a:solidFill>
                  <a:prstClr val="black"/>
                </a:solidFill>
              </a:rPr>
              <a:t>ŚRODOWISKOWE I PRZESTRZENNO-FUNKCJONALNE</a:t>
            </a: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Wykres 3"/>
          <p:cNvGraphicFramePr/>
          <p:nvPr>
            <p:extLst/>
          </p:nvPr>
        </p:nvGraphicFramePr>
        <p:xfrm>
          <a:off x="0" y="1500174"/>
          <a:ext cx="91440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38575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1714488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STAWY – ZIDENTYFIKOWANE PROBLEMY TECHNICZNE,</a:t>
            </a:r>
          </a:p>
          <a:p>
            <a:pPr algn="ctr"/>
            <a:r>
              <a:rPr lang="pl-PL" b="1" dirty="0" smtClean="0">
                <a:solidFill>
                  <a:prstClr val="black"/>
                </a:solidFill>
              </a:rPr>
              <a:t>ŚRODOWISKOWE I PRZESTRZENNO-FUNKCJONALNE</a:t>
            </a:r>
          </a:p>
          <a:p>
            <a:pPr algn="ctr"/>
            <a:r>
              <a:rPr lang="pl-PL" b="1" u="sng" dirty="0" smtClean="0">
                <a:solidFill>
                  <a:prstClr val="black"/>
                </a:solidFill>
              </a:rPr>
              <a:t>ODPOWIEDŹ „INNE”:</a:t>
            </a:r>
            <a:endParaRPr lang="pl-PL" b="1" u="sng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7544" y="2852936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  <a:r>
              <a:rPr lang="pl-PL" sz="2400" dirty="0" smtClean="0">
                <a:solidFill>
                  <a:prstClr val="black"/>
                </a:solidFill>
              </a:rPr>
              <a:t>brak ścieżek rowerowych;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zły stan techniczny kładki łączącej Chełmek z Chełmem Śląskim;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brak parkingu przy Samorządowym Zespole Szkół nr 1 im. A. Mickiewicza.</a:t>
            </a:r>
          </a:p>
          <a:p>
            <a:pPr>
              <a:buFont typeface="Arial" pitchFamily="34" charset="0"/>
              <a:buChar char="•"/>
            </a:pPr>
            <a:endParaRPr 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153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78579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STAWY – BRAKUJĄCE MIEJSCA I FORMY AKTYWNOŚCI</a:t>
            </a: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Wykres 4"/>
          <p:cNvGraphicFramePr/>
          <p:nvPr>
            <p:extLst/>
          </p:nvPr>
        </p:nvGraphicFramePr>
        <p:xfrm>
          <a:off x="571472" y="1357298"/>
          <a:ext cx="814393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78261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2071678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STAWY – BRAKUJĄCE MIEJSCA I FORMY AKTYWNOŚCI</a:t>
            </a:r>
          </a:p>
          <a:p>
            <a:pPr algn="ctr"/>
            <a:r>
              <a:rPr lang="pl-PL" b="1" u="sng" dirty="0" smtClean="0">
                <a:solidFill>
                  <a:prstClr val="black"/>
                </a:solidFill>
              </a:rPr>
              <a:t>ODPOWIEDŹ „INNE”:</a:t>
            </a: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00034" y="3286124"/>
            <a:ext cx="77867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basen;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zagospodarowanie rekreacyjne Stawów (m.in. Tereny rekreacyjne, ścieżki rowerowe, siłownia napowietrzna nad Przemszą, kąpieliska)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322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785794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OKOLICE DWORCA – ZIDENTYFIKOWANE PROBLEMY TECHNICZNE,</a:t>
            </a:r>
          </a:p>
          <a:p>
            <a:pPr algn="ctr"/>
            <a:r>
              <a:rPr lang="pl-PL" b="1" dirty="0" smtClean="0">
                <a:solidFill>
                  <a:prstClr val="black"/>
                </a:solidFill>
              </a:rPr>
              <a:t>ŚRODOWISKOWE I PRZESTRZENNO-FUNKCJONALNE</a:t>
            </a: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Wykres 5"/>
          <p:cNvGraphicFramePr/>
          <p:nvPr>
            <p:extLst/>
          </p:nvPr>
        </p:nvGraphicFramePr>
        <p:xfrm>
          <a:off x="857224" y="1428736"/>
          <a:ext cx="764386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5563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63688" y="404664"/>
            <a:ext cx="5554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OBSZAR ZDEGRADOWANY</a:t>
            </a:r>
            <a:endParaRPr lang="pl-PL" sz="2400" b="1" dirty="0">
              <a:latin typeface="Cambr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9512" y="1052736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- obszar gminy znajdujący się w stanie kryzysowym z powodu </a:t>
            </a:r>
            <a:r>
              <a:rPr lang="pl-PL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koncentracji negatywnych zjawisk społecznych, w szczególności bezrobocia, ubóstwa, przestępczości, niskiego poziomu edukacji lub kapitału społecznego, a także niewystarczającego poziomu uczestnictwa w życiu publicznym i kulturalnym</a:t>
            </a:r>
          </a:p>
          <a:p>
            <a:endParaRPr lang="pl-PL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algn="ctr">
              <a:buFontTx/>
              <a:buChar char="-"/>
            </a:pPr>
            <a:r>
              <a:rPr lang="pl-PL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na jego terenie występuje ponadto </a:t>
            </a:r>
            <a:r>
              <a:rPr lang="pl-PL" u="sng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co najmniej jedno z następujących </a:t>
            </a:r>
          </a:p>
          <a:p>
            <a:pPr algn="ctr">
              <a:buFontTx/>
              <a:buChar char="-"/>
            </a:pPr>
            <a:r>
              <a:rPr lang="pl-PL" u="sng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negatywnych zjawisk</a:t>
            </a:r>
            <a:r>
              <a:rPr lang="pl-PL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: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47664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78579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OKOLICE DWORCA – BRAKUJĄCE MIEJSCA I FORMY AKTYWNOŚCI</a:t>
            </a: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Wykres 3"/>
          <p:cNvGraphicFramePr/>
          <p:nvPr>
            <p:extLst/>
          </p:nvPr>
        </p:nvGraphicFramePr>
        <p:xfrm>
          <a:off x="642910" y="1285860"/>
          <a:ext cx="771530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44140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785794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STREFA PRZEMYSŁOWA – ZIDENTYFIKOWANE PROBLEMY TECHNICZNE,</a:t>
            </a:r>
          </a:p>
          <a:p>
            <a:pPr algn="ctr"/>
            <a:r>
              <a:rPr lang="pl-PL" b="1" dirty="0" smtClean="0">
                <a:solidFill>
                  <a:prstClr val="black"/>
                </a:solidFill>
              </a:rPr>
              <a:t>ŚRODOWISKOWE I PRZESTRZENNO-FUNKCJONALNE</a:t>
            </a: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Wykres 2"/>
          <p:cNvGraphicFramePr/>
          <p:nvPr>
            <p:extLst/>
          </p:nvPr>
        </p:nvGraphicFramePr>
        <p:xfrm>
          <a:off x="642910" y="1428736"/>
          <a:ext cx="778674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15299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78579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STREFA PRZEMYSŁOWA– BRAKUJĄCE MIEJSCA I FORMY AKTYWNOŚCI</a:t>
            </a: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Wykres 2"/>
          <p:cNvGraphicFramePr/>
          <p:nvPr>
            <p:extLst/>
          </p:nvPr>
        </p:nvGraphicFramePr>
        <p:xfrm>
          <a:off x="500034" y="1285860"/>
          <a:ext cx="800105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56734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2071678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STREFA PRZEMYSŁOWA – BRAKUJĄCE MIEJSCA I FORMY AKTYWNOŚCI</a:t>
            </a:r>
          </a:p>
          <a:p>
            <a:pPr algn="ctr"/>
            <a:r>
              <a:rPr lang="pl-PL" b="1" u="sng" dirty="0" smtClean="0">
                <a:solidFill>
                  <a:prstClr val="black"/>
                </a:solidFill>
              </a:rPr>
              <a:t>ODPOWIEDŹ „INNE”:</a:t>
            </a: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00034" y="3286124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zwracano uwagę na konieczność dalszego rozwoju strefy przemysłowej (m.in. zagospodarowanie obecnych budynków, remont infrastruktury), ale też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podkreślano znaczenie inwestycji w rekreację i usługi społeczne na tym obszarze (boiska, stacje i wypożyczalnie dla rowerów, parkingi, żłobek).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743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785794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LASEK SZKOLNY NA OSIEDLU – ZIDENTYFIKOWANE PROBLEMY TECHNICZNE,</a:t>
            </a:r>
          </a:p>
          <a:p>
            <a:pPr algn="ctr"/>
            <a:r>
              <a:rPr lang="pl-PL" b="1" dirty="0" smtClean="0">
                <a:solidFill>
                  <a:prstClr val="black"/>
                </a:solidFill>
              </a:rPr>
              <a:t>ŚRODOWISKOWE I PRZESTRZENNO-FUNKCJONALNE</a:t>
            </a: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Wykres 3"/>
          <p:cNvGraphicFramePr/>
          <p:nvPr>
            <p:extLst/>
          </p:nvPr>
        </p:nvGraphicFramePr>
        <p:xfrm>
          <a:off x="642910" y="1500174"/>
          <a:ext cx="800105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482379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78579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LASEK SZKOLNY NA OSIEDLU – BRAKUJĄCE MIEJSCA I FORMY AKTYWNOŚCI</a:t>
            </a: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Wykres 3"/>
          <p:cNvGraphicFramePr/>
          <p:nvPr>
            <p:extLst/>
          </p:nvPr>
        </p:nvGraphicFramePr>
        <p:xfrm>
          <a:off x="500034" y="1285860"/>
          <a:ext cx="800105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89363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2071678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LASEK SZKOLNY NA OSIEDLU – BRAKUJĄCE MIEJSCA I FORMY AKTYWNOŚCI</a:t>
            </a:r>
          </a:p>
          <a:p>
            <a:pPr algn="ctr"/>
            <a:r>
              <a:rPr lang="pl-PL" b="1" u="sng" dirty="0" smtClean="0">
                <a:solidFill>
                  <a:prstClr val="black"/>
                </a:solidFill>
              </a:rPr>
              <a:t>ODPOWIEDŹ „INNE”:</a:t>
            </a: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00034" y="3286124"/>
            <a:ext cx="77867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  <a:r>
              <a:rPr lang="pl-PL" sz="2400" dirty="0" smtClean="0">
                <a:solidFill>
                  <a:prstClr val="black"/>
                </a:solidFill>
              </a:rPr>
              <a:t>przede wszystkim podkreślano brak dostępu do podstawowych usług medycznych w weekendy i święta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0289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5753" y="282883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1F497D"/>
                </a:solidFill>
              </a:rPr>
              <a:t>WYNIKI BADAŃ SPOŁECZNYCH</a:t>
            </a:r>
          </a:p>
          <a:p>
            <a:pPr algn="ctr"/>
            <a:endParaRPr lang="pl-PL" sz="2400" b="1" dirty="0" smtClean="0">
              <a:solidFill>
                <a:srgbClr val="1F497D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1F497D"/>
                </a:solidFill>
              </a:rPr>
              <a:t>SOŁECTWA GORZÓW I BOBREK</a:t>
            </a:r>
            <a:endParaRPr lang="pl-PL" sz="24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9178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/>
          </p:nvPr>
        </p:nvGraphicFramePr>
        <p:xfrm>
          <a:off x="428596" y="1785926"/>
          <a:ext cx="835824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714348" y="1071546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</a:rPr>
              <a:t>Największe problemy </a:t>
            </a:r>
            <a:r>
              <a:rPr lang="pl-PL" sz="2000" b="1" u="sng" dirty="0" smtClean="0">
                <a:solidFill>
                  <a:prstClr val="black"/>
                </a:solidFill>
              </a:rPr>
              <a:t>sołectwa Gorzów</a:t>
            </a:r>
            <a:r>
              <a:rPr lang="pl-PL" sz="2000" b="1" dirty="0" smtClean="0">
                <a:solidFill>
                  <a:prstClr val="black"/>
                </a:solidFill>
              </a:rPr>
              <a:t>:</a:t>
            </a:r>
            <a:endParaRPr lang="pl-PL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0230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1071546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</a:rPr>
              <a:t>Największe problemy </a:t>
            </a:r>
            <a:r>
              <a:rPr lang="pl-PL" sz="2000" b="1" u="sng" dirty="0" smtClean="0">
                <a:solidFill>
                  <a:prstClr val="black"/>
                </a:solidFill>
              </a:rPr>
              <a:t>sołectwa Bobrek</a:t>
            </a:r>
            <a:r>
              <a:rPr lang="pl-PL" sz="2000" b="1" dirty="0" smtClean="0">
                <a:solidFill>
                  <a:prstClr val="black"/>
                </a:solidFill>
              </a:rPr>
              <a:t>:</a:t>
            </a:r>
            <a:endParaRPr lang="pl-PL" sz="2000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Wykres 3"/>
          <p:cNvGraphicFramePr/>
          <p:nvPr>
            <p:extLst/>
          </p:nvPr>
        </p:nvGraphicFramePr>
        <p:xfrm>
          <a:off x="0" y="1571612"/>
          <a:ext cx="903649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903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63688" y="1340768"/>
            <a:ext cx="5554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OBSZAR REWITALIZACJI</a:t>
            </a:r>
            <a:endParaRPr lang="pl-PL" sz="2800" b="1" dirty="0">
              <a:latin typeface="Cambr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9512" y="1916832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algn="ctr">
              <a:buFontTx/>
              <a:buChar char="-"/>
            </a:pPr>
            <a:r>
              <a:rPr lang="pl-PL" sz="2400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 obszar obejmujący całość lub część obszaru zdegradowanego, cechujący się </a:t>
            </a:r>
            <a:r>
              <a:rPr lang="pl-PL" sz="2400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szczególną koncentracją negatywnych zjawisk</a:t>
            </a:r>
            <a:r>
              <a:rPr lang="pl-PL" sz="2400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, na którym gmina zamierza prowadzić rewitalizację z uwagi na </a:t>
            </a:r>
            <a:r>
              <a:rPr lang="pl-PL" sz="2400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istotne znaczenie dla rozwoju lokalnego</a:t>
            </a:r>
            <a:endParaRPr lang="pl-PL" sz="2400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l-PL" sz="2400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algn="ctr">
              <a:buFontTx/>
              <a:buChar char="-"/>
            </a:pPr>
            <a:r>
              <a:rPr lang="pl-PL" sz="2400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 obszar ten nie może być </a:t>
            </a:r>
            <a:r>
              <a:rPr lang="pl-PL" sz="2400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większy niż 20% powierzchni gminy </a:t>
            </a:r>
          </a:p>
          <a:p>
            <a:pPr algn="ctr">
              <a:buFontTx/>
              <a:buChar char="-"/>
            </a:pPr>
            <a:endParaRPr lang="pl-PL" sz="2400" b="1" dirty="0" smtClean="0"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algn="ctr">
              <a:buFontTx/>
              <a:buChar char="-"/>
            </a:pPr>
            <a:r>
              <a:rPr lang="pl-PL" sz="2400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 obszar ten nie może być zamieszkały przez </a:t>
            </a:r>
            <a:r>
              <a:rPr lang="pl-PL" sz="2400" b="1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więcej niż 30% liczby mieszkańców </a:t>
            </a:r>
            <a:r>
              <a:rPr lang="pl-PL" sz="2400" dirty="0" smtClean="0">
                <a:latin typeface="Cambria" pitchFamily="18" charset="0"/>
                <a:ea typeface="Verdana" pitchFamily="34" charset="0"/>
                <a:cs typeface="Verdana" pitchFamily="34" charset="0"/>
              </a:rPr>
              <a:t>gminy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/>
          </p:nvPr>
        </p:nvGraphicFramePr>
        <p:xfrm>
          <a:off x="0" y="1928802"/>
          <a:ext cx="4786314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/>
          <p:nvPr>
            <p:extLst/>
          </p:nvPr>
        </p:nvGraphicFramePr>
        <p:xfrm>
          <a:off x="4572000" y="2143116"/>
          <a:ext cx="45720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857224" y="785794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</a:rPr>
              <a:t>GRUPY OSÓB BEZROBOTNYCH NAJBARDZIEJ POTRZEBUJĄCE WSPARCIA: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28662" y="135729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</a:rPr>
              <a:t>GORZÓW: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000760" y="142873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</a:rPr>
              <a:t>BOBREK: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219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05273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prstClr val="black"/>
                </a:solidFill>
              </a:rPr>
              <a:t>DLA JAKICH GRUP SPOŁECZNYCH </a:t>
            </a:r>
            <a:r>
              <a:rPr lang="pl-PL" sz="2400" b="1" u="sng" dirty="0" smtClean="0">
                <a:solidFill>
                  <a:prstClr val="black"/>
                </a:solidFill>
              </a:rPr>
              <a:t>ISTNIEJE</a:t>
            </a:r>
            <a:r>
              <a:rPr lang="pl-PL" sz="2400" b="1" dirty="0" smtClean="0">
                <a:solidFill>
                  <a:prstClr val="black"/>
                </a:solidFill>
              </a:rPr>
              <a:t> NA TERENIE SOŁECTWA OFERTA SPĘDZANIA CZASU WOLNEGO (SPORTOWA, REKREACYJNA, KULTURALNA)?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932040" y="2544147"/>
            <a:ext cx="332338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>GORZÓW:</a:t>
            </a:r>
          </a:p>
          <a:p>
            <a:endParaRPr lang="pl-PL" sz="20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Młodzież ze szkół ponadpodstawowych,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Dzieci ze szkoły podstawowej,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Seniorzy,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Dzieci w wieku przedszkolnym,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043608" y="2851924"/>
            <a:ext cx="28489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>BOBREK:</a:t>
            </a:r>
          </a:p>
          <a:p>
            <a:endParaRPr lang="pl-PL" sz="20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Dzieci ze szkoły podstawowej,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Seniorzy,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Dzieci w wieku przedszkolnym,</a:t>
            </a:r>
          </a:p>
        </p:txBody>
      </p:sp>
    </p:spTree>
    <p:extLst>
      <p:ext uri="{BB962C8B-B14F-4D97-AF65-F5344CB8AC3E}">
        <p14:creationId xmlns:p14="http://schemas.microsoft.com/office/powerpoint/2010/main" xmlns="" val="243794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92867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prstClr val="black"/>
                </a:solidFill>
              </a:rPr>
              <a:t>DLA JAKICH GRUP SPOŁECZNYCH </a:t>
            </a:r>
            <a:r>
              <a:rPr lang="pl-PL" sz="2400" b="1" u="sng" dirty="0" smtClean="0">
                <a:solidFill>
                  <a:prstClr val="black"/>
                </a:solidFill>
              </a:rPr>
              <a:t>NIE MA</a:t>
            </a:r>
            <a:r>
              <a:rPr lang="pl-PL" sz="2400" b="1" dirty="0" smtClean="0">
                <a:solidFill>
                  <a:prstClr val="black"/>
                </a:solidFill>
              </a:rPr>
              <a:t> NA TERENIE SOŁECTWA PRZESTRZENI DO SPĘDZANIA CZASU WOLNEGO (SPORTOWA, REKREACYJNA, KULTURALNA)?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785728" y="2564904"/>
            <a:ext cx="29627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>GORZÓW:</a:t>
            </a:r>
          </a:p>
          <a:p>
            <a:endParaRPr lang="pl-PL" sz="20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Młodzież ze szkół ponadpodstawowych</a:t>
            </a:r>
            <a:endParaRPr lang="pl-PL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Rodziny z dziećmi,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Młodzi ludzie po zakończeniu edukacji.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81150" y="2581064"/>
            <a:ext cx="371306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>BOBREK:</a:t>
            </a:r>
          </a:p>
          <a:p>
            <a:endParaRPr lang="pl-PL" sz="24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Młodzi ludzie po zakończeniu edukacji,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Rodziny z dziećmi,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Osoby niepełnosprawne,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Osoby samotne,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Seniorzy,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Młodzież ze szkół ponadpodstawowych.</a:t>
            </a:r>
          </a:p>
        </p:txBody>
      </p:sp>
    </p:spTree>
    <p:extLst>
      <p:ext uri="{BB962C8B-B14F-4D97-AF65-F5344CB8AC3E}">
        <p14:creationId xmlns:p14="http://schemas.microsoft.com/office/powerpoint/2010/main" xmlns="" val="34023205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42910" y="134076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>
                <a:solidFill>
                  <a:prstClr val="black"/>
                </a:solidFill>
              </a:rPr>
              <a:t>ELEMENTY INFRASTRUKTURY SPĘDZANIA CZASU WOLNEGO, KTÓRYCH BRAKUJE NA TERENIE SOŁECTWA?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42910" y="2928935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GORZÓW ORAZ BOBREK</a:t>
            </a:r>
            <a:r>
              <a:rPr lang="pl-PL" sz="2000" b="1" dirty="0" smtClean="0">
                <a:solidFill>
                  <a:prstClr val="black"/>
                </a:solidFill>
              </a:rPr>
              <a:t>:</a:t>
            </a:r>
          </a:p>
          <a:p>
            <a:endParaRPr lang="pl-PL" sz="20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Park/plac (miejsce spotkań i spacerów),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Świetlica/klub,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 Kawiarnia/restauracja.</a:t>
            </a:r>
          </a:p>
        </p:txBody>
      </p:sp>
    </p:spTree>
    <p:extLst>
      <p:ext uri="{BB962C8B-B14F-4D97-AF65-F5344CB8AC3E}">
        <p14:creationId xmlns:p14="http://schemas.microsoft.com/office/powerpoint/2010/main" xmlns="" val="10811005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/>
          </p:nvPr>
        </p:nvGraphicFramePr>
        <p:xfrm>
          <a:off x="714348" y="1857364"/>
          <a:ext cx="785818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892943" y="749368"/>
            <a:ext cx="75009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</a:rPr>
              <a:t>KORZYSTAJĄCY Z KOMUNIKACJI ZBIOROWEJ (AUTOBUSY, BUSY, KOLEJ)</a:t>
            </a:r>
          </a:p>
          <a:p>
            <a:pPr algn="ctr"/>
            <a:r>
              <a:rPr lang="pl-PL" b="1" dirty="0" smtClean="0">
                <a:solidFill>
                  <a:prstClr val="black"/>
                </a:solidFill>
              </a:rPr>
              <a:t>ZESTAWIENIE ZBIORCZE DLA OBU SOŁECTW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6937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/>
          </p:nvPr>
        </p:nvGraphicFramePr>
        <p:xfrm>
          <a:off x="857224" y="1643050"/>
          <a:ext cx="75724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857224" y="1000108"/>
            <a:ext cx="7500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</a:rPr>
              <a:t>POWODY UNIKANIA KOMUNIKACJI ZBIOROWEJ</a:t>
            </a:r>
          </a:p>
          <a:p>
            <a:pPr algn="ctr"/>
            <a:r>
              <a:rPr lang="pl-PL" b="1" dirty="0" smtClean="0">
                <a:solidFill>
                  <a:prstClr val="black"/>
                </a:solidFill>
              </a:rPr>
              <a:t>ZESTAWIENIE ZBIORCZE DLA OBU SOŁECTW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531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92867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NAJWAŻNIEJSZE INWESTYCJE DLA ROZWOJU SOŁECTWA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928662" y="135729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</a:rPr>
              <a:t>GORZÓW: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000760" y="142873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</a:rPr>
              <a:t>BOBREK:</a:t>
            </a: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Wykres 4"/>
          <p:cNvGraphicFramePr/>
          <p:nvPr>
            <p:extLst/>
          </p:nvPr>
        </p:nvGraphicFramePr>
        <p:xfrm>
          <a:off x="4214810" y="1857364"/>
          <a:ext cx="457200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>
            <p:extLst/>
          </p:nvPr>
        </p:nvGraphicFramePr>
        <p:xfrm>
          <a:off x="0" y="1928802"/>
          <a:ext cx="435768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674915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26876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</a:rPr>
              <a:t>MIEJSCA/OBSZARY SOŁECTWA, KTÓRE POWINNY ULEC ZMIANIE W PIERWSZEJ KOLEJNOŚCI: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00034" y="2303130"/>
            <a:ext cx="392795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>GORZÓW:</a:t>
            </a:r>
          </a:p>
          <a:p>
            <a:endParaRPr lang="pl-PL" sz="20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Przestrzeń sportowa i rekreacyjna,</a:t>
            </a:r>
            <a:endParaRPr lang="pl-PL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Ulice, drogi, pobocza,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Przestrzeń publiczna (w sąsiedztwie świetlicy, remizy, biblioteki,  kościoła).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076056" y="2564904"/>
            <a:ext cx="3355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>BOBREK:</a:t>
            </a:r>
          </a:p>
          <a:p>
            <a:endParaRPr lang="pl-PL" sz="20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Ulice/drogi, pobocza </a:t>
            </a:r>
            <a:r>
              <a:rPr lang="pl-PL" sz="2400" dirty="0" smtClean="0">
                <a:solidFill>
                  <a:srgbClr val="FF0000"/>
                </a:solidFill>
              </a:rPr>
              <a:t>(69% odpowiedzi!)</a:t>
            </a:r>
            <a:r>
              <a:rPr lang="pl-PL" sz="2400" dirty="0" smtClean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844430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Mieszkańcy odpowiadali: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Proszę wskazać przedsięwzięcia, których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zabrakło powyżej a Pana/Pani zdaniem są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aktualnie pilną kwestią do rozwiązania,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mającą bezpośredni wpływ na życie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mieszkańców 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sołectwa.</a:t>
            </a: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587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1433" y="692696"/>
            <a:ext cx="8229600" cy="1143000"/>
          </a:xfrm>
        </p:spPr>
        <p:txBody>
          <a:bodyPr/>
          <a:lstStyle/>
          <a:p>
            <a:r>
              <a:rPr lang="pl-PL" dirty="0" smtClean="0"/>
              <a:t>Bobrek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budowa rowów melioracyjnych</a:t>
            </a:r>
          </a:p>
          <a:p>
            <a:r>
              <a:rPr lang="pl-PL" sz="2800" dirty="0" smtClean="0"/>
              <a:t>ograniczenie zanieczyszczenia powietrza</a:t>
            </a:r>
            <a:endParaRPr lang="pl-PL" sz="2800" dirty="0"/>
          </a:p>
          <a:p>
            <a:r>
              <a:rPr lang="pl-PL" sz="2800" dirty="0" smtClean="0"/>
              <a:t>remonty </a:t>
            </a:r>
            <a:r>
              <a:rPr lang="pl-PL" sz="2800" dirty="0"/>
              <a:t>dróg i </a:t>
            </a:r>
            <a:r>
              <a:rPr lang="pl-PL" sz="2800" dirty="0" smtClean="0"/>
              <a:t>budowa, asfaltowanie</a:t>
            </a:r>
            <a:endParaRPr lang="pl-PL" sz="2800" dirty="0"/>
          </a:p>
          <a:p>
            <a:r>
              <a:rPr lang="pl-PL" sz="2800" dirty="0"/>
              <a:t>b</a:t>
            </a:r>
            <a:r>
              <a:rPr lang="pl-PL" sz="2800" dirty="0" smtClean="0"/>
              <a:t>rakuje </a:t>
            </a:r>
            <a:r>
              <a:rPr lang="pl-PL" sz="2800" dirty="0"/>
              <a:t>ograniczników prędkości na </a:t>
            </a:r>
            <a:r>
              <a:rPr lang="pl-PL" sz="2800" dirty="0" smtClean="0"/>
              <a:t>wielu odcinkach </a:t>
            </a:r>
            <a:r>
              <a:rPr lang="pl-PL" sz="2800" dirty="0"/>
              <a:t>dróg</a:t>
            </a:r>
            <a:r>
              <a:rPr lang="pl-PL" sz="2800" dirty="0" smtClean="0"/>
              <a:t>.</a:t>
            </a:r>
            <a:endParaRPr lang="pl-PL" sz="2800" dirty="0"/>
          </a:p>
          <a:p>
            <a:r>
              <a:rPr lang="pl-PL" sz="2800" dirty="0"/>
              <a:t>p</a:t>
            </a:r>
            <a:r>
              <a:rPr lang="pl-PL" sz="2800" dirty="0" smtClean="0"/>
              <a:t>lac </a:t>
            </a:r>
            <a:r>
              <a:rPr lang="pl-PL" sz="2800" dirty="0"/>
              <a:t>zabaw nie tylko w centrum wsi. </a:t>
            </a:r>
            <a:endParaRPr lang="pl-PL" sz="2800" dirty="0" smtClean="0"/>
          </a:p>
          <a:p>
            <a:r>
              <a:rPr lang="pl-PL" sz="2800" dirty="0"/>
              <a:t>c</a:t>
            </a:r>
            <a:r>
              <a:rPr lang="pl-PL" sz="2800" dirty="0" smtClean="0"/>
              <a:t>hodniki, oświetlenie.</a:t>
            </a:r>
            <a:endParaRPr lang="pl-PL" sz="28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92553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242788"/>
            <a:ext cx="5868538" cy="1143000"/>
          </a:xfrm>
        </p:spPr>
        <p:txBody>
          <a:bodyPr/>
          <a:lstStyle/>
          <a:p>
            <a:r>
              <a:rPr lang="pl-PL" sz="2400" dirty="0" smtClean="0">
                <a:latin typeface="Cambria" pitchFamily="18" charset="0"/>
              </a:rPr>
              <a:t>PROCES REWITALIZACJI krok po kroku</a:t>
            </a:r>
            <a:endParaRPr lang="pl-PL" sz="2400" dirty="0">
              <a:latin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9373871"/>
              </p:ext>
            </p:extLst>
          </p:nvPr>
        </p:nvGraphicFramePr>
        <p:xfrm>
          <a:off x="-540568" y="527121"/>
          <a:ext cx="43604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2371299" y="1772816"/>
          <a:ext cx="6772701" cy="4320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trzałka w prawo 2"/>
          <p:cNvSpPr/>
          <p:nvPr/>
        </p:nvSpPr>
        <p:spPr>
          <a:xfrm rot="6870807">
            <a:off x="7288683" y="3062539"/>
            <a:ext cx="834637" cy="335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086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1433" y="692696"/>
            <a:ext cx="8229600" cy="1143000"/>
          </a:xfrm>
        </p:spPr>
        <p:txBody>
          <a:bodyPr/>
          <a:lstStyle/>
          <a:p>
            <a:r>
              <a:rPr lang="pl-PL" dirty="0" smtClean="0"/>
              <a:t>Gorzów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rozbudowa </a:t>
            </a:r>
            <a:r>
              <a:rPr lang="pl-PL" sz="2800" dirty="0"/>
              <a:t>szkoły podstawowej </a:t>
            </a:r>
            <a:endParaRPr lang="pl-PL" sz="2800" dirty="0" smtClean="0"/>
          </a:p>
          <a:p>
            <a:r>
              <a:rPr lang="pl-PL" sz="2800" dirty="0" smtClean="0"/>
              <a:t>dofinansowanie </a:t>
            </a:r>
            <a:r>
              <a:rPr lang="pl-PL" sz="2800" dirty="0"/>
              <a:t>dla zajęć fitness dla kobiet</a:t>
            </a:r>
          </a:p>
          <a:p>
            <a:r>
              <a:rPr lang="pl-PL" sz="2800" dirty="0"/>
              <a:t>ogrodzenie boiska i plac zabaw</a:t>
            </a:r>
          </a:p>
          <a:p>
            <a:r>
              <a:rPr lang="pl-PL" sz="2800" dirty="0"/>
              <a:t>ogrodzenie i oświetlenie obiektów sportowych</a:t>
            </a:r>
          </a:p>
          <a:p>
            <a:r>
              <a:rPr lang="pl-PL" sz="2800" dirty="0"/>
              <a:t>o</a:t>
            </a:r>
            <a:r>
              <a:rPr lang="pl-PL" sz="2800" dirty="0" smtClean="0"/>
              <a:t>graniczenie </a:t>
            </a:r>
            <a:r>
              <a:rPr lang="pl-PL" sz="2800" dirty="0"/>
              <a:t>przejazdu i szybkości </a:t>
            </a:r>
            <a:r>
              <a:rPr lang="pl-PL" sz="2800" dirty="0" smtClean="0"/>
              <a:t>pojazdów</a:t>
            </a:r>
            <a:endParaRPr lang="pl-PL" sz="2800" dirty="0"/>
          </a:p>
          <a:p>
            <a:r>
              <a:rPr lang="pl-PL" sz="2800" dirty="0"/>
              <a:t>k</a:t>
            </a:r>
            <a:r>
              <a:rPr lang="pl-PL" sz="2800" dirty="0" smtClean="0"/>
              <a:t>ościół </a:t>
            </a:r>
            <a:r>
              <a:rPr lang="pl-PL" sz="2800" dirty="0"/>
              <a:t>nie jest wykończony</a:t>
            </a:r>
            <a:r>
              <a:rPr lang="pl-PL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9380495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48680" y="2490465"/>
            <a:ext cx="7846640" cy="108141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l-PL" sz="5400" b="1" dirty="0" smtClean="0">
                <a:solidFill>
                  <a:prstClr val="white"/>
                </a:solidFill>
              </a:rPr>
              <a:t>Dziękujemy za uwagę!</a:t>
            </a:r>
            <a:endParaRPr lang="pl-PL" sz="5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2189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79512" y="1412776"/>
            <a:ext cx="8784976" cy="374684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Aft>
                <a:spcPts val="1800"/>
              </a:spcAft>
            </a:pPr>
            <a:r>
              <a:rPr lang="pl-PL" sz="2400" b="1" noProof="1" smtClean="0">
                <a:solidFill>
                  <a:schemeClr val="bg1"/>
                </a:solidFill>
                <a:latin typeface="Cambria" pitchFamily="18" charset="0"/>
              </a:rPr>
              <a:t>Opracowanie:</a:t>
            </a:r>
          </a:p>
          <a:p>
            <a:pPr algn="ctr">
              <a:spcAft>
                <a:spcPts val="1800"/>
              </a:spcAft>
            </a:pPr>
            <a:endParaRPr lang="pl-PL" sz="24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pl-PL" sz="2800" b="1" dirty="0" smtClean="0">
                <a:solidFill>
                  <a:schemeClr val="bg1"/>
                </a:solidFill>
                <a:latin typeface="Cambria" pitchFamily="18" charset="0"/>
              </a:rPr>
              <a:t>FRDL Małopolski Instytut Samorządu </a:t>
            </a:r>
          </a:p>
          <a:p>
            <a:pPr algn="ctr">
              <a:spcAft>
                <a:spcPts val="1800"/>
              </a:spcAft>
            </a:pPr>
            <a:r>
              <a:rPr lang="pl-PL" sz="2800" b="1" dirty="0" smtClean="0">
                <a:solidFill>
                  <a:schemeClr val="bg1"/>
                </a:solidFill>
                <a:latin typeface="Cambria" pitchFamily="18" charset="0"/>
              </a:rPr>
              <a:t>Terytorialnego i Administracji</a:t>
            </a: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pl-PL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pl-PL" sz="2400" dirty="0" smtClean="0">
                <a:solidFill>
                  <a:schemeClr val="bg1"/>
                </a:solidFill>
                <a:latin typeface="Cambria" pitchFamily="18" charset="0"/>
              </a:rPr>
              <a:t>ul. Szlak 73A, 31-153 Kraków</a:t>
            </a:r>
            <a:br>
              <a:rPr lang="pl-PL" sz="2400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ambria" pitchFamily="18" charset="0"/>
              </a:rPr>
              <a:t>tel. (12) 633 51 54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286116" y="1357298"/>
            <a:ext cx="5286412" cy="3429024"/>
          </a:xfrm>
        </p:spPr>
        <p:txBody>
          <a:bodyPr anchor="ctr"/>
          <a:lstStyle/>
          <a:p>
            <a:r>
              <a:rPr lang="pl-PL" sz="3800" b="1" dirty="0" smtClean="0">
                <a:solidFill>
                  <a:schemeClr val="bg1"/>
                </a:solidFill>
              </a:rPr>
              <a:t>Diagnoza społeczno-gospodarcza gminy Chełmek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8143932" cy="10001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sz="2800" i="1" dirty="0" smtClean="0">
                <a:solidFill>
                  <a:schemeClr val="bg1"/>
                </a:solidFill>
              </a:rPr>
              <a:t>Program Rewitalizacji Gminy Chełmek </a:t>
            </a:r>
          </a:p>
          <a:p>
            <a:pPr>
              <a:spcBef>
                <a:spcPts val="0"/>
              </a:spcBef>
            </a:pPr>
            <a:r>
              <a:rPr lang="pl-PL" sz="2800" i="1" dirty="0" smtClean="0">
                <a:solidFill>
                  <a:schemeClr val="bg1"/>
                </a:solidFill>
              </a:rPr>
              <a:t>na lata 2016-2020 </a:t>
            </a:r>
            <a:endParaRPr lang="pl-PL" sz="2800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BartoszK\Desktop\Rewitalizacja_Chełmek\2000px-POL_Chełmek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2714612" cy="3212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410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500298" y="928670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solidFill>
                <a:srgbClr val="1E1E78"/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5857884" y="3857628"/>
          <a:ext cx="3047281" cy="1935426"/>
        </p:xfrm>
        <a:graphic>
          <a:graphicData uri="http://schemas.openxmlformats.org/drawingml/2006/table">
            <a:tbl>
              <a:tblPr/>
              <a:tblGrid>
                <a:gridCol w="1584928"/>
                <a:gridCol w="795315"/>
                <a:gridCol w="667038"/>
              </a:tblGrid>
              <a:tr h="71834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Zmiana ogólna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stosunku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 roku bazowego (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43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Chełmek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 miasto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-48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-0,5%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660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Chełmek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 obszar wiejski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B050"/>
                          </a:solidFill>
                          <a:latin typeface="Czcionka tekstu podstawowego"/>
                        </a:rPr>
                        <a:t>64</a:t>
                      </a:r>
                      <a:endParaRPr lang="pl-PL" sz="1600" b="1" i="0" u="none" strike="noStrike" dirty="0">
                        <a:solidFill>
                          <a:srgbClr val="00B05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B050"/>
                          </a:solidFill>
                          <a:latin typeface="Czcionka tekstu podstawowego"/>
                        </a:rPr>
                        <a:t>1,7%</a:t>
                      </a:r>
                      <a:endParaRPr lang="pl-PL" sz="1600" b="1" i="0" u="none" strike="noStrike" dirty="0">
                        <a:solidFill>
                          <a:srgbClr val="00B05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500034" y="928670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Zmiana liczby mieszkańców gminy Chełmek w latach 2010-2014</a:t>
            </a:r>
            <a:endParaRPr lang="pl-PL" sz="2000" b="1" dirty="0">
              <a:solidFill>
                <a:srgbClr val="1F497D"/>
              </a:solidFill>
            </a:endParaRPr>
          </a:p>
        </p:txBody>
      </p:sp>
      <p:graphicFrame>
        <p:nvGraphicFramePr>
          <p:cNvPr id="13" name="Wykres 12"/>
          <p:cNvGraphicFramePr/>
          <p:nvPr/>
        </p:nvGraphicFramePr>
        <p:xfrm>
          <a:off x="285720" y="3857628"/>
          <a:ext cx="550072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Wykres 6"/>
          <p:cNvGraphicFramePr/>
          <p:nvPr/>
        </p:nvGraphicFramePr>
        <p:xfrm>
          <a:off x="611560" y="1268761"/>
          <a:ext cx="813690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40359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214283" y="1500174"/>
          <a:ext cx="500066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42910" y="857232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Zmiany struktury ludności w gminie Chełmek w latach 2010-2014</a:t>
            </a:r>
            <a:endParaRPr lang="pl-PL" sz="2000" b="1" dirty="0">
              <a:solidFill>
                <a:srgbClr val="1F497D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214942" y="642918"/>
            <a:ext cx="3929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Prognoza 2040 – powiat oświęcimski</a:t>
            </a:r>
          </a:p>
        </p:txBody>
      </p:sp>
      <p:graphicFrame>
        <p:nvGraphicFramePr>
          <p:cNvPr id="5" name="Wykres 4"/>
          <p:cNvGraphicFramePr/>
          <p:nvPr/>
        </p:nvGraphicFramePr>
        <p:xfrm>
          <a:off x="5572132" y="1500174"/>
          <a:ext cx="335758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391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571472" y="1643050"/>
          <a:ext cx="7858179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42910" y="857232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Główne powody udzielania pomocy społecznej</a:t>
            </a:r>
          </a:p>
          <a:p>
            <a:pPr algn="ctr"/>
            <a:r>
              <a:rPr lang="pl-PL" sz="2000" b="1" dirty="0" smtClean="0">
                <a:solidFill>
                  <a:srgbClr val="1F497D"/>
                </a:solidFill>
              </a:rPr>
              <a:t>w gminie Chełmek w 2014 roku</a:t>
            </a:r>
            <a:endParaRPr lang="pl-PL" sz="20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8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1346</Words>
  <Application>Microsoft Office PowerPoint</Application>
  <PresentationFormat>Pokaz na ekranie (4:3)</PresentationFormat>
  <Paragraphs>298</Paragraphs>
  <Slides>52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6</vt:i4>
      </vt:variant>
      <vt:variant>
        <vt:lpstr>Tytuły slajdów</vt:lpstr>
      </vt:variant>
      <vt:variant>
        <vt:i4>52</vt:i4>
      </vt:variant>
    </vt:vector>
  </HeadingPairs>
  <TitlesOfParts>
    <vt:vector size="58" baseType="lpstr">
      <vt:lpstr>Motyw pakietu Office</vt:lpstr>
      <vt:lpstr>Projekt niestandardowy</vt:lpstr>
      <vt:lpstr>1_Projekt niestandardowy</vt:lpstr>
      <vt:lpstr>1_Motyw pakietu Office</vt:lpstr>
      <vt:lpstr>2_Projekt niestandardowy</vt:lpstr>
      <vt:lpstr>2_Motyw pakietu Office</vt:lpstr>
      <vt:lpstr>Slajd 1</vt:lpstr>
      <vt:lpstr>Slajd 2</vt:lpstr>
      <vt:lpstr>Slajd 3</vt:lpstr>
      <vt:lpstr>Slajd 4</vt:lpstr>
      <vt:lpstr>PROCES REWITALIZACJI krok po kroku</vt:lpstr>
      <vt:lpstr>Diagnoza społeczno-gospodarcza gminy Chełmek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Wyniki badań społecznych w Chełmku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Pozostałe wskazania 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Mieszkańcy odpowiadali:</vt:lpstr>
      <vt:lpstr>Bobrek</vt:lpstr>
      <vt:lpstr>Gorzów</vt:lpstr>
      <vt:lpstr>Slajd 51</vt:lpstr>
      <vt:lpstr>Slajd 52</vt:lpstr>
    </vt:vector>
  </TitlesOfParts>
  <Company>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</dc:creator>
  <cp:lastModifiedBy>BartoszK</cp:lastModifiedBy>
  <cp:revision>79</cp:revision>
  <dcterms:created xsi:type="dcterms:W3CDTF">2015-11-18T10:41:37Z</dcterms:created>
  <dcterms:modified xsi:type="dcterms:W3CDTF">2016-06-07T11:35:06Z</dcterms:modified>
</cp:coreProperties>
</file>